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1" r:id="rId3"/>
  </p:sldMasterIdLst>
  <p:notesMasterIdLst>
    <p:notesMasterId r:id="rId5"/>
  </p:notesMasterIdLst>
  <p:sldIdLst>
    <p:sldId id="256" r:id="rId4"/>
    <p:sldId id="257" r:id="rId6"/>
    <p:sldId id="282"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3" r:id="rId25"/>
    <p:sldId id="277" r:id="rId26"/>
    <p:sldId id="278" r:id="rId27"/>
    <p:sldId id="279" r:id="rId28"/>
  </p:sldIdLst>
  <p:sldSz cx="12192000" cy="6858000"/>
  <p:notesSz cx="6858000" cy="12192000"/>
  <p:embeddedFontLst>
    <p:embeddedFont>
      <p:font typeface="MiSans" pitchFamily="34" charset="-122"/>
      <p:regular r:id="rId32"/>
    </p:embeddedFont>
    <p:embeddedFont>
      <p:font typeface="MiSans" pitchFamily="34" charset="-120"/>
      <p:regular r:id="rId33"/>
    </p:embeddedFont>
    <p:embeddedFont>
      <p:font typeface="Calibri" panose="020F0502020204030204" charset="0"/>
      <p:regular r:id="rId34"/>
      <p:bold r:id="rId35"/>
      <p:italic r:id="rId36"/>
      <p:boldItalic r:id="rId3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15-d0shmgs75iks832je18g.png"/>
          <p:cNvPicPr>
            <a:picLocks noChangeAspect="1"/>
          </p:cNvPicPr>
          <p:nvPr/>
        </p:nvPicPr>
        <p:blipFill>
          <a:blip r:embed="rId1"/>
          <a:srcRect t="16" b="16"/>
          <a:stretch>
            <a:fillRect/>
          </a:stretch>
        </p:blipFill>
        <p:spPr>
          <a:xfrm>
            <a:off x="0" y="0"/>
            <a:ext cx="12191999" cy="6864626"/>
          </a:xfrm>
          <a:prstGeom prst="rect">
            <a:avLst/>
          </a:prstGeom>
        </p:spPr>
      </p:pic>
      <p:sp>
        <p:nvSpPr>
          <p:cNvPr id="3" name="Text 0"/>
          <p:cNvSpPr/>
          <p:nvPr/>
        </p:nvSpPr>
        <p:spPr>
          <a:xfrm>
            <a:off x="4188460" y="2216785"/>
            <a:ext cx="6725285" cy="2274570"/>
          </a:xfrm>
          <a:prstGeom prst="rect">
            <a:avLst/>
          </a:prstGeom>
          <a:noFill/>
        </p:spPr>
        <p:txBody>
          <a:bodyPr wrap="square" lIns="91440" tIns="45720" rIns="91440" bIns="45720" rtlCol="0" anchor="t"/>
          <a:lstStyle/>
          <a:p>
            <a:pPr marL="0" indent="0" algn="l">
              <a:lnSpc>
                <a:spcPct val="100000"/>
              </a:lnSpc>
              <a:buNone/>
            </a:pPr>
            <a:r>
              <a:rPr lang="en-US" sz="5400" b="1" dirty="0">
                <a:solidFill>
                  <a:srgbClr val="FFFFFF"/>
                </a:solidFill>
                <a:latin typeface="MiSans" pitchFamily="34" charset="-122"/>
                <a:ea typeface="MiSans" pitchFamily="34" charset="-122"/>
                <a:cs typeface="MiSans" pitchFamily="34" charset="-120"/>
              </a:rPr>
              <a:t>Tìm hiểu Django Framework</a:t>
            </a:r>
            <a:endParaRPr lang="en-US" sz="1600" dirty="0"/>
          </a:p>
        </p:txBody>
      </p:sp>
      <p:sp>
        <p:nvSpPr>
          <p:cNvPr id="4" name="Shape 1"/>
          <p:cNvSpPr/>
          <p:nvPr/>
        </p:nvSpPr>
        <p:spPr>
          <a:xfrm>
            <a:off x="779780" y="6270625"/>
            <a:ext cx="0" cy="125730"/>
          </a:xfrm>
          <a:prstGeom prst="line">
            <a:avLst/>
          </a:prstGeom>
          <a:noFill/>
          <a:ln w="12700">
            <a:solidFill>
              <a:srgbClr val="FFFFFF"/>
            </a:solidFill>
            <a:prstDash val="solid"/>
            <a:headEnd type="none"/>
            <a:tailEnd type="none"/>
          </a:ln>
        </p:spPr>
      </p:sp>
      <p:sp>
        <p:nvSpPr>
          <p:cNvPr id="5" name="Shape 2"/>
          <p:cNvSpPr/>
          <p:nvPr/>
        </p:nvSpPr>
        <p:spPr>
          <a:xfrm>
            <a:off x="867410" y="6270625"/>
            <a:ext cx="0" cy="125730"/>
          </a:xfrm>
          <a:prstGeom prst="line">
            <a:avLst/>
          </a:prstGeom>
          <a:noFill/>
          <a:ln w="12700">
            <a:solidFill>
              <a:srgbClr val="FFFFFF"/>
            </a:solidFill>
            <a:prstDash val="solid"/>
            <a:headEnd type="none"/>
            <a:tailEnd type="none"/>
          </a:ln>
        </p:spPr>
      </p:sp>
      <p:sp>
        <p:nvSpPr>
          <p:cNvPr id="6" name="Shape 3"/>
          <p:cNvSpPr/>
          <p:nvPr/>
        </p:nvSpPr>
        <p:spPr>
          <a:xfrm>
            <a:off x="955675" y="6166485"/>
            <a:ext cx="0" cy="220345"/>
          </a:xfrm>
          <a:prstGeom prst="line">
            <a:avLst/>
          </a:prstGeom>
          <a:noFill/>
          <a:ln w="12700">
            <a:solidFill>
              <a:srgbClr val="FFFFFF"/>
            </a:solidFill>
            <a:prstDash val="solid"/>
            <a:headEnd type="none"/>
            <a:tailEnd type="none"/>
          </a:ln>
        </p:spPr>
      </p:sp>
      <p:sp>
        <p:nvSpPr>
          <p:cNvPr id="7" name="Shape 4"/>
          <p:cNvSpPr/>
          <p:nvPr/>
        </p:nvSpPr>
        <p:spPr>
          <a:xfrm>
            <a:off x="1043940" y="6270625"/>
            <a:ext cx="0" cy="125730"/>
          </a:xfrm>
          <a:prstGeom prst="line">
            <a:avLst/>
          </a:prstGeom>
          <a:noFill/>
          <a:ln w="12700">
            <a:solidFill>
              <a:srgbClr val="FFFFFF"/>
            </a:solidFill>
            <a:prstDash val="solid"/>
            <a:headEnd type="none"/>
            <a:tailEnd type="none"/>
          </a:ln>
        </p:spPr>
      </p:sp>
      <p:sp>
        <p:nvSpPr>
          <p:cNvPr id="8" name="Shape 5"/>
          <p:cNvSpPr/>
          <p:nvPr/>
        </p:nvSpPr>
        <p:spPr>
          <a:xfrm>
            <a:off x="1131570" y="6270625"/>
            <a:ext cx="0" cy="125730"/>
          </a:xfrm>
          <a:prstGeom prst="line">
            <a:avLst/>
          </a:prstGeom>
          <a:noFill/>
          <a:ln w="12700">
            <a:solidFill>
              <a:srgbClr val="FFFFFF"/>
            </a:solidFill>
            <a:prstDash val="solid"/>
            <a:headEnd type="none"/>
            <a:tailEnd type="none"/>
          </a:ln>
        </p:spPr>
      </p:sp>
      <p:sp>
        <p:nvSpPr>
          <p:cNvPr id="9" name="Shape 6"/>
          <p:cNvSpPr/>
          <p:nvPr/>
        </p:nvSpPr>
        <p:spPr>
          <a:xfrm>
            <a:off x="10796832" y="6396446"/>
            <a:ext cx="116844" cy="116844"/>
          </a:xfrm>
          <a:prstGeom prst="ellipse">
            <a:avLst/>
          </a:prstGeom>
          <a:solidFill>
            <a:srgbClr val="FFFFFF"/>
          </a:solidFill>
        </p:spPr>
      </p:sp>
      <p:sp>
        <p:nvSpPr>
          <p:cNvPr id="10" name="Text 7"/>
          <p:cNvSpPr/>
          <p:nvPr/>
        </p:nvSpPr>
        <p:spPr>
          <a:xfrm>
            <a:off x="10796832"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p:spPr>
      </p:sp>
      <p:sp>
        <p:nvSpPr>
          <p:cNvPr id="12" name="Text 9"/>
          <p:cNvSpPr/>
          <p:nvPr/>
        </p:nvSpPr>
        <p:spPr>
          <a:xfrm>
            <a:off x="1098933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186107" y="6396446"/>
            <a:ext cx="116844" cy="116844"/>
          </a:xfrm>
          <a:prstGeom prst="ellipse">
            <a:avLst/>
          </a:prstGeom>
          <a:solidFill>
            <a:srgbClr val="FFFFFF"/>
          </a:solidFill>
        </p:spPr>
      </p:sp>
      <p:sp>
        <p:nvSpPr>
          <p:cNvPr id="14" name="Text 11"/>
          <p:cNvSpPr/>
          <p:nvPr/>
        </p:nvSpPr>
        <p:spPr>
          <a:xfrm>
            <a:off x="1118610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p:spPr>
      </p:sp>
      <p:sp>
        <p:nvSpPr>
          <p:cNvPr id="16" name="Text 13"/>
          <p:cNvSpPr/>
          <p:nvPr/>
        </p:nvSpPr>
        <p:spPr>
          <a:xfrm>
            <a:off x="1138287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7" name="Text Box 16"/>
          <p:cNvSpPr txBox="1"/>
          <p:nvPr/>
        </p:nvSpPr>
        <p:spPr>
          <a:xfrm>
            <a:off x="5791835" y="2682875"/>
            <a:ext cx="4064000" cy="368300"/>
          </a:xfrm>
          <a:prstGeom prst="rect">
            <a:avLst/>
          </a:prstGeom>
          <a:noFill/>
        </p:spPr>
        <p:txBody>
          <a:bodyPr wrap="square" rtlCol="0">
            <a:spAutoFit/>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55-d0shn9s75iks832je1u0.jpeg"/>
          <p:cNvPicPr>
            <a:picLocks noChangeAspect="1"/>
          </p:cNvPicPr>
          <p:nvPr/>
        </p:nvPicPr>
        <p:blipFill>
          <a:blip r:embed="rId1"/>
          <a:srcRect l="53460" t="863" r="2189" b="55034"/>
          <a:stretch>
            <a:fillRect/>
          </a:stretch>
        </p:blipFill>
        <p:spPr>
          <a:xfrm flipH="1">
            <a:off x="-15810" y="0"/>
            <a:ext cx="12218079" cy="6879310"/>
          </a:xfrm>
          <a:prstGeom prst="rect">
            <a:avLst/>
          </a:prstGeom>
        </p:spPr>
      </p:pic>
      <p:pic>
        <p:nvPicPr>
          <p:cNvPr id="3" name="Image 1" descr="https://test-kimi-img.moonshot.cn/pub/slides/slides_tmpl/image/25-05-30-10:44:53-d0shn9c75iks832je1s0.png"/>
          <p:cNvPicPr>
            <a:picLocks noChangeAspect="1"/>
          </p:cNvPicPr>
          <p:nvPr/>
        </p:nvPicPr>
        <p:blipFill>
          <a:blip r:embed="rId2"/>
          <a:stretch>
            <a:fillRect/>
          </a:stretch>
        </p:blipFill>
        <p:spPr>
          <a:xfrm>
            <a:off x="-15875" y="2184400"/>
            <a:ext cx="12192000" cy="836930"/>
          </a:xfrm>
          <a:prstGeom prst="rect">
            <a:avLst/>
          </a:prstGeom>
        </p:spPr>
      </p:pic>
      <p:sp>
        <p:nvSpPr>
          <p:cNvPr id="4" name="Shape 0"/>
          <p:cNvSpPr/>
          <p:nvPr/>
        </p:nvSpPr>
        <p:spPr>
          <a:xfrm flipH="1">
            <a:off x="11314843" y="981848"/>
            <a:ext cx="77797" cy="72000"/>
          </a:xfrm>
          <a:prstGeom prst="ellipse">
            <a:avLst/>
          </a:prstGeom>
          <a:solidFill>
            <a:srgbClr val="FFFFFF"/>
          </a:solidFill>
        </p:spPr>
      </p:sp>
      <p:sp>
        <p:nvSpPr>
          <p:cNvPr id="5"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186668" y="981848"/>
            <a:ext cx="77797" cy="72000"/>
          </a:xfrm>
          <a:prstGeom prst="ellipse">
            <a:avLst/>
          </a:prstGeom>
          <a:solidFill>
            <a:srgbClr val="FFFFFF">
              <a:alpha val="56471"/>
            </a:srgbClr>
          </a:solidFill>
        </p:spPr>
      </p:sp>
      <p:sp>
        <p:nvSpPr>
          <p:cNvPr id="7"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55654" y="981848"/>
            <a:ext cx="77797" cy="72000"/>
          </a:xfrm>
          <a:prstGeom prst="ellipse">
            <a:avLst/>
          </a:prstGeom>
          <a:solidFill>
            <a:srgbClr val="FFFFFF"/>
          </a:solidFill>
        </p:spPr>
      </p:sp>
      <p:sp>
        <p:nvSpPr>
          <p:cNvPr id="9"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24640" y="981848"/>
            <a:ext cx="77797" cy="72000"/>
          </a:xfrm>
          <a:prstGeom prst="ellipse">
            <a:avLst/>
          </a:prstGeom>
          <a:solidFill>
            <a:srgbClr val="FFFFFF">
              <a:alpha val="56471"/>
            </a:srgbClr>
          </a:solidFill>
        </p:spPr>
      </p:sp>
      <p:sp>
        <p:nvSpPr>
          <p:cNvPr id="11"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8"/>
          <p:cNvSpPr/>
          <p:nvPr/>
        </p:nvSpPr>
        <p:spPr>
          <a:xfrm>
            <a:off x="906167" y="3573655"/>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Khái niệm ORM</a:t>
            </a:r>
            <a:endParaRPr lang="en-US" sz="2000" dirty="0"/>
          </a:p>
        </p:txBody>
      </p:sp>
      <p:sp>
        <p:nvSpPr>
          <p:cNvPr id="13" name="Text 9"/>
          <p:cNvSpPr/>
          <p:nvPr/>
        </p:nvSpPr>
        <p:spPr>
          <a:xfrm>
            <a:off x="845061" y="3893439"/>
            <a:ext cx="3090592" cy="216852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ORM (Object-Relational Mapping) là cơ chế ánh xạ dữ liệu từ cơ sở dữ liệu quan hệ sang đối tượng trong chương trình.</a:t>
            </a:r>
            <a:endParaRPr lang="en-US" dirty="0"/>
          </a:p>
        </p:txBody>
      </p:sp>
      <p:sp>
        <p:nvSpPr>
          <p:cNvPr id="14" name="Text 10"/>
          <p:cNvSpPr/>
          <p:nvPr/>
        </p:nvSpPr>
        <p:spPr>
          <a:xfrm>
            <a:off x="4582055" y="2823847"/>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Ưu điểm của ORM</a:t>
            </a:r>
            <a:endParaRPr lang="en-US" sz="2000" dirty="0"/>
          </a:p>
        </p:txBody>
      </p:sp>
      <p:sp>
        <p:nvSpPr>
          <p:cNvPr id="15" name="Text 11"/>
          <p:cNvSpPr/>
          <p:nvPr/>
        </p:nvSpPr>
        <p:spPr>
          <a:xfrm>
            <a:off x="4499994" y="3186811"/>
            <a:ext cx="3090592" cy="175323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ORM giúp lập trình viên không cần viết lệnh SQL, giảm thiểu lỗi và tăng tốc độ phát triển.</a:t>
            </a:r>
            <a:endParaRPr lang="en-US" dirty="0"/>
          </a:p>
        </p:txBody>
      </p:sp>
      <p:sp>
        <p:nvSpPr>
          <p:cNvPr id="16" name="Text 12"/>
          <p:cNvSpPr/>
          <p:nvPr/>
        </p:nvSpPr>
        <p:spPr>
          <a:xfrm>
            <a:off x="8129927" y="3555367"/>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Ví dụ về sử dụng ORM</a:t>
            </a:r>
            <a:endParaRPr lang="en-US" sz="2000" dirty="0"/>
          </a:p>
        </p:txBody>
      </p:sp>
      <p:sp>
        <p:nvSpPr>
          <p:cNvPr id="17" name="Text 13"/>
          <p:cNvSpPr/>
          <p:nvPr/>
        </p:nvSpPr>
        <p:spPr>
          <a:xfrm>
            <a:off x="8301866" y="3905631"/>
            <a:ext cx="3090592" cy="216852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Ví dụ: Tạo một model `Product` để quản lý sản phẩm, sử dụng ORM để truy vấn và cập nhật dữ liệu.</a:t>
            </a:r>
            <a:endParaRPr lang="en-US" dirty="0"/>
          </a:p>
        </p:txBody>
      </p:sp>
      <p:sp>
        <p:nvSpPr>
          <p:cNvPr id="18" name="Text 14"/>
          <p:cNvSpPr/>
          <p:nvPr/>
        </p:nvSpPr>
        <p:spPr>
          <a:xfrm>
            <a:off x="542215" y="99807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ORM</a:t>
            </a:r>
            <a:endParaRPr lang="en-US" sz="4800" dirty="0"/>
          </a:p>
        </p:txBody>
      </p:sp>
      <p:sp>
        <p:nvSpPr>
          <p:cNvPr id="19" name="Shape 15"/>
          <p:cNvSpPr/>
          <p:nvPr/>
        </p:nvSpPr>
        <p:spPr>
          <a:xfrm flipH="1">
            <a:off x="1573530" y="758825"/>
            <a:ext cx="78105" cy="71755"/>
          </a:xfrm>
          <a:prstGeom prst="ellipse">
            <a:avLst/>
          </a:prstGeom>
          <a:solidFill>
            <a:srgbClr val="FFFFFF"/>
          </a:solidFill>
        </p:spPr>
      </p:sp>
      <p:sp>
        <p:nvSpPr>
          <p:cNvPr id="20" name="Text 16"/>
          <p:cNvSpPr/>
          <p:nvPr/>
        </p:nvSpPr>
        <p:spPr>
          <a:xfrm>
            <a:off x="1573530"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7"/>
          <p:cNvSpPr/>
          <p:nvPr/>
        </p:nvSpPr>
        <p:spPr>
          <a:xfrm flipH="1">
            <a:off x="1445260" y="758825"/>
            <a:ext cx="78105" cy="71755"/>
          </a:xfrm>
          <a:prstGeom prst="ellipse">
            <a:avLst/>
          </a:prstGeom>
          <a:solidFill>
            <a:srgbClr val="FFFFFF">
              <a:alpha val="56471"/>
            </a:srgbClr>
          </a:solidFill>
        </p:spPr>
      </p:sp>
      <p:sp>
        <p:nvSpPr>
          <p:cNvPr id="22" name="Text 18"/>
          <p:cNvSpPr/>
          <p:nvPr/>
        </p:nvSpPr>
        <p:spPr>
          <a:xfrm>
            <a:off x="1445260"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Shape 19"/>
          <p:cNvSpPr/>
          <p:nvPr/>
        </p:nvSpPr>
        <p:spPr>
          <a:xfrm flipH="1">
            <a:off x="1313815" y="758825"/>
            <a:ext cx="78105" cy="71755"/>
          </a:xfrm>
          <a:prstGeom prst="ellipse">
            <a:avLst/>
          </a:prstGeom>
          <a:solidFill>
            <a:srgbClr val="FFFFFF"/>
          </a:solidFill>
        </p:spPr>
      </p:sp>
      <p:sp>
        <p:nvSpPr>
          <p:cNvPr id="24" name="Text 20"/>
          <p:cNvSpPr/>
          <p:nvPr/>
        </p:nvSpPr>
        <p:spPr>
          <a:xfrm>
            <a:off x="1313815"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5" name="Shape 21"/>
          <p:cNvSpPr/>
          <p:nvPr/>
        </p:nvSpPr>
        <p:spPr>
          <a:xfrm flipH="1">
            <a:off x="1183005" y="758825"/>
            <a:ext cx="78105" cy="71755"/>
          </a:xfrm>
          <a:prstGeom prst="ellipse">
            <a:avLst/>
          </a:prstGeom>
          <a:solidFill>
            <a:srgbClr val="FFFFFF">
              <a:alpha val="56471"/>
            </a:srgbClr>
          </a:solidFill>
        </p:spPr>
      </p:sp>
      <p:sp>
        <p:nvSpPr>
          <p:cNvPr id="26" name="Text 22"/>
          <p:cNvSpPr/>
          <p:nvPr/>
        </p:nvSpPr>
        <p:spPr>
          <a:xfrm>
            <a:off x="1183005"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28" name="Image 3" descr="https://test-kimi-img.moonshot.cn/pub/slides/slides_tmpl/image/25-05-30-10:44:46-d0shn7k75iks832je1qg.png"/>
          <p:cNvPicPr>
            <a:picLocks noChangeAspect="1"/>
          </p:cNvPicPr>
          <p:nvPr/>
        </p:nvPicPr>
        <p:blipFill>
          <a:blip r:embed="rId3"/>
          <a:stretch>
            <a:fillRect/>
          </a:stretch>
        </p:blipFill>
        <p:spPr>
          <a:xfrm>
            <a:off x="1736725" y="2553335"/>
            <a:ext cx="817880" cy="817880"/>
          </a:xfrm>
          <a:prstGeom prst="rect">
            <a:avLst/>
          </a:prstGeom>
        </p:spPr>
      </p:pic>
      <p:sp>
        <p:nvSpPr>
          <p:cNvPr id="29" name="Shape 23"/>
          <p:cNvSpPr/>
          <p:nvPr/>
        </p:nvSpPr>
        <p:spPr>
          <a:xfrm>
            <a:off x="1831340" y="2662555"/>
            <a:ext cx="607060" cy="525780"/>
          </a:xfrm>
          <a:prstGeom prst="rect">
            <a:avLst/>
          </a:prstGeom>
          <a:solidFill>
            <a:srgbClr val="000000">
              <a:alpha val="0"/>
            </a:srgbClr>
          </a:solidFill>
        </p:spPr>
      </p:sp>
      <p:sp>
        <p:nvSpPr>
          <p:cNvPr id="30" name="Text 24"/>
          <p:cNvSpPr/>
          <p:nvPr/>
        </p:nvSpPr>
        <p:spPr>
          <a:xfrm>
            <a:off x="1831340" y="2662555"/>
            <a:ext cx="607060" cy="52578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01</a:t>
            </a:r>
            <a:endParaRPr lang="en-US" sz="1600" dirty="0"/>
          </a:p>
        </p:txBody>
      </p:sp>
      <p:pic>
        <p:nvPicPr>
          <p:cNvPr id="31" name="Image 4" descr="https://test-kimi-img.moonshot.cn/pub/slides/slides_tmpl/image/25-05-30-10:44:53-d0shn9c75iks832je1sg.png"/>
          <p:cNvPicPr>
            <a:picLocks noChangeAspect="1"/>
          </p:cNvPicPr>
          <p:nvPr/>
        </p:nvPicPr>
        <p:blipFill>
          <a:blip r:embed="rId4"/>
          <a:stretch>
            <a:fillRect/>
          </a:stretch>
        </p:blipFill>
        <p:spPr>
          <a:xfrm>
            <a:off x="5394325" y="1831340"/>
            <a:ext cx="817880" cy="805180"/>
          </a:xfrm>
          <a:prstGeom prst="rect">
            <a:avLst/>
          </a:prstGeom>
        </p:spPr>
      </p:pic>
      <p:sp>
        <p:nvSpPr>
          <p:cNvPr id="32" name="Shape 25"/>
          <p:cNvSpPr/>
          <p:nvPr/>
        </p:nvSpPr>
        <p:spPr>
          <a:xfrm>
            <a:off x="5488940" y="1936115"/>
            <a:ext cx="607060" cy="517525"/>
          </a:xfrm>
          <a:prstGeom prst="rect">
            <a:avLst/>
          </a:prstGeom>
          <a:solidFill>
            <a:srgbClr val="000000">
              <a:alpha val="0"/>
            </a:srgbClr>
          </a:solidFill>
        </p:spPr>
      </p:sp>
      <p:sp>
        <p:nvSpPr>
          <p:cNvPr id="33" name="Text 26"/>
          <p:cNvSpPr/>
          <p:nvPr/>
        </p:nvSpPr>
        <p:spPr>
          <a:xfrm>
            <a:off x="5488940" y="1936115"/>
            <a:ext cx="607060" cy="517525"/>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02</a:t>
            </a:r>
            <a:endParaRPr lang="en-US" sz="1600" dirty="0"/>
          </a:p>
        </p:txBody>
      </p:sp>
      <p:pic>
        <p:nvPicPr>
          <p:cNvPr id="34" name="Image 5" descr="https://test-kimi-img.moonshot.cn/pub/slides/slides_tmpl/image/25-05-30-10:44:53-d0shn9c75iks832je1sg.png"/>
          <p:cNvPicPr>
            <a:picLocks noChangeAspect="1"/>
          </p:cNvPicPr>
          <p:nvPr/>
        </p:nvPicPr>
        <p:blipFill>
          <a:blip r:embed="rId4"/>
          <a:stretch>
            <a:fillRect/>
          </a:stretch>
        </p:blipFill>
        <p:spPr>
          <a:xfrm>
            <a:off x="9305925" y="2553335"/>
            <a:ext cx="817880" cy="805180"/>
          </a:xfrm>
          <a:prstGeom prst="rect">
            <a:avLst/>
          </a:prstGeom>
        </p:spPr>
      </p:pic>
      <p:sp>
        <p:nvSpPr>
          <p:cNvPr id="35" name="Shape 27"/>
          <p:cNvSpPr/>
          <p:nvPr/>
        </p:nvSpPr>
        <p:spPr>
          <a:xfrm>
            <a:off x="9400540" y="2658110"/>
            <a:ext cx="607060" cy="517525"/>
          </a:xfrm>
          <a:prstGeom prst="rect">
            <a:avLst/>
          </a:prstGeom>
          <a:solidFill>
            <a:srgbClr val="000000">
              <a:alpha val="0"/>
            </a:srgbClr>
          </a:solidFill>
        </p:spPr>
      </p:sp>
      <p:sp>
        <p:nvSpPr>
          <p:cNvPr id="36" name="Text 28"/>
          <p:cNvSpPr/>
          <p:nvPr/>
        </p:nvSpPr>
        <p:spPr>
          <a:xfrm>
            <a:off x="9400540" y="2658110"/>
            <a:ext cx="607060" cy="517525"/>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test-kimi-img.moonshot.cn/pub/slides/slides_tmpl/image/25-05-30-10:45:05-d0shncc75iks832je220.png"/>
          <p:cNvPicPr>
            <a:picLocks noChangeAspect="1"/>
          </p:cNvPicPr>
          <p:nvPr/>
        </p:nvPicPr>
        <p:blipFill>
          <a:blip r:embed="rId2"/>
          <a:srcRect l="23" r="23"/>
          <a:stretch>
            <a:fillRect/>
          </a:stretch>
        </p:blipFill>
        <p:spPr>
          <a:xfrm>
            <a:off x="0" y="0"/>
            <a:ext cx="12192635" cy="3589655"/>
          </a:xfrm>
          <a:prstGeom prst="rect">
            <a:avLst/>
          </a:prstGeom>
        </p:spPr>
      </p:pic>
      <p:sp>
        <p:nvSpPr>
          <p:cNvPr id="4" name="Shape 0"/>
          <p:cNvSpPr/>
          <p:nvPr/>
        </p:nvSpPr>
        <p:spPr>
          <a:xfrm flipH="1">
            <a:off x="11314843" y="981848"/>
            <a:ext cx="77797" cy="72000"/>
          </a:xfrm>
          <a:prstGeom prst="ellipse">
            <a:avLst/>
          </a:prstGeom>
          <a:solidFill>
            <a:srgbClr val="FFFFFF"/>
          </a:solidFill>
        </p:spPr>
      </p:sp>
      <p:sp>
        <p:nvSpPr>
          <p:cNvPr id="5"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186668" y="981848"/>
            <a:ext cx="77797" cy="72000"/>
          </a:xfrm>
          <a:prstGeom prst="ellipse">
            <a:avLst/>
          </a:prstGeom>
          <a:solidFill>
            <a:srgbClr val="FFFFFF">
              <a:alpha val="56471"/>
            </a:srgbClr>
          </a:solidFill>
        </p:spPr>
      </p:sp>
      <p:sp>
        <p:nvSpPr>
          <p:cNvPr id="7"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55654" y="981848"/>
            <a:ext cx="77797" cy="72000"/>
          </a:xfrm>
          <a:prstGeom prst="ellipse">
            <a:avLst/>
          </a:prstGeom>
          <a:solidFill>
            <a:srgbClr val="FFFFFF"/>
          </a:solidFill>
        </p:spPr>
      </p:sp>
      <p:sp>
        <p:nvSpPr>
          <p:cNvPr id="9"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24640" y="981848"/>
            <a:ext cx="77797" cy="72000"/>
          </a:xfrm>
          <a:prstGeom prst="ellipse">
            <a:avLst/>
          </a:prstGeom>
          <a:solidFill>
            <a:srgbClr val="FFFFFF">
              <a:alpha val="56471"/>
            </a:srgbClr>
          </a:solidFill>
        </p:spPr>
      </p:sp>
      <p:sp>
        <p:nvSpPr>
          <p:cNvPr id="11"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8"/>
          <p:cNvSpPr/>
          <p:nvPr/>
        </p:nvSpPr>
        <p:spPr>
          <a:xfrm>
            <a:off x="668595" y="2142001"/>
            <a:ext cx="3330404" cy="3740838"/>
          </a:xfrm>
          <a:prstGeom prst="rect">
            <a:avLst/>
          </a:prstGeom>
          <a:solidFill>
            <a:srgbClr val="FFFFFF">
              <a:alpha val="8235"/>
            </a:srgbClr>
          </a:solidFill>
        </p:spPr>
      </p:sp>
      <p:sp>
        <p:nvSpPr>
          <p:cNvPr id="13" name="Text 9"/>
          <p:cNvSpPr/>
          <p:nvPr/>
        </p:nvSpPr>
        <p:spPr>
          <a:xfrm>
            <a:off x="668595" y="2142001"/>
            <a:ext cx="3330404" cy="3740838"/>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Text 10"/>
          <p:cNvSpPr/>
          <p:nvPr/>
        </p:nvSpPr>
        <p:spPr>
          <a:xfrm>
            <a:off x="969974" y="2843314"/>
            <a:ext cx="2746185"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Khái niệm Admin site</a:t>
            </a:r>
            <a:endParaRPr lang="en-US" sz="2000" dirty="0"/>
          </a:p>
        </p:txBody>
      </p:sp>
      <p:sp>
        <p:nvSpPr>
          <p:cNvPr id="15" name="Shape 11"/>
          <p:cNvSpPr/>
          <p:nvPr/>
        </p:nvSpPr>
        <p:spPr>
          <a:xfrm>
            <a:off x="1552137" y="2222623"/>
            <a:ext cx="1473726" cy="525850"/>
          </a:xfrm>
          <a:prstGeom prst="rect">
            <a:avLst/>
          </a:prstGeom>
          <a:solidFill>
            <a:srgbClr val="000000">
              <a:alpha val="0"/>
            </a:srgbClr>
          </a:solidFill>
        </p:spPr>
      </p:sp>
      <p:sp>
        <p:nvSpPr>
          <p:cNvPr id="16" name="Text 12"/>
          <p:cNvSpPr/>
          <p:nvPr/>
        </p:nvSpPr>
        <p:spPr>
          <a:xfrm>
            <a:off x="1552137" y="2222623"/>
            <a:ext cx="1473726" cy="525850"/>
          </a:xfrm>
          <a:prstGeom prst="rect">
            <a:avLst/>
          </a:prstGeom>
          <a:noFill/>
        </p:spPr>
        <p:txBody>
          <a:bodyPr wrap="square" lIns="0" tIns="0" rIns="0" bIns="0" rtlCol="0" anchor="t"/>
          <a:lstStyle/>
          <a:p>
            <a:pPr marL="0" indent="0" algn="ctr">
              <a:lnSpc>
                <a:spcPct val="110000"/>
              </a:lnSpc>
              <a:buNone/>
            </a:pPr>
            <a:r>
              <a:rPr lang="en-US" sz="3200" dirty="0">
                <a:solidFill>
                  <a:srgbClr val="FFFFFF"/>
                </a:solidFill>
                <a:latin typeface="MiSans" pitchFamily="34" charset="-122"/>
                <a:ea typeface="MiSans" pitchFamily="34" charset="-122"/>
                <a:cs typeface="MiSans" pitchFamily="34" charset="-120"/>
              </a:rPr>
              <a:t>01</a:t>
            </a:r>
            <a:endParaRPr lang="en-US" sz="1600" dirty="0"/>
          </a:p>
        </p:txBody>
      </p:sp>
      <p:sp>
        <p:nvSpPr>
          <p:cNvPr id="17" name="Text 13"/>
          <p:cNvSpPr/>
          <p:nvPr/>
        </p:nvSpPr>
        <p:spPr>
          <a:xfrm>
            <a:off x="814387" y="3405522"/>
            <a:ext cx="3057361" cy="175323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Admin site là một giao diện quản trị tích hợp sẵn trong Django, giúp quản lý dữ liệu dễ dàng.</a:t>
            </a:r>
            <a:endParaRPr lang="en-US" dirty="0"/>
          </a:p>
        </p:txBody>
      </p:sp>
      <p:sp>
        <p:nvSpPr>
          <p:cNvPr id="18" name="Shape 14"/>
          <p:cNvSpPr/>
          <p:nvPr/>
        </p:nvSpPr>
        <p:spPr>
          <a:xfrm>
            <a:off x="4344483" y="1926101"/>
            <a:ext cx="3330404" cy="3740838"/>
          </a:xfrm>
          <a:prstGeom prst="rect">
            <a:avLst/>
          </a:prstGeom>
          <a:solidFill>
            <a:srgbClr val="FFFFFF">
              <a:alpha val="8235"/>
            </a:srgbClr>
          </a:solidFill>
        </p:spPr>
      </p:sp>
      <p:sp>
        <p:nvSpPr>
          <p:cNvPr id="19" name="Text 15"/>
          <p:cNvSpPr/>
          <p:nvPr/>
        </p:nvSpPr>
        <p:spPr>
          <a:xfrm>
            <a:off x="4344483" y="1926101"/>
            <a:ext cx="3330404" cy="3740838"/>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0" name="Text 16"/>
          <p:cNvSpPr/>
          <p:nvPr/>
        </p:nvSpPr>
        <p:spPr>
          <a:xfrm>
            <a:off x="4490085" y="2627630"/>
            <a:ext cx="3065780"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Tính năng của Admin site</a:t>
            </a:r>
            <a:endParaRPr lang="en-US" sz="2000" dirty="0"/>
          </a:p>
        </p:txBody>
      </p:sp>
      <p:sp>
        <p:nvSpPr>
          <p:cNvPr id="21" name="Shape 17"/>
          <p:cNvSpPr/>
          <p:nvPr/>
        </p:nvSpPr>
        <p:spPr>
          <a:xfrm>
            <a:off x="5481080" y="2006723"/>
            <a:ext cx="997955" cy="525850"/>
          </a:xfrm>
          <a:prstGeom prst="rect">
            <a:avLst/>
          </a:prstGeom>
          <a:solidFill>
            <a:srgbClr val="000000">
              <a:alpha val="0"/>
            </a:srgbClr>
          </a:solidFill>
        </p:spPr>
      </p:sp>
      <p:sp>
        <p:nvSpPr>
          <p:cNvPr id="22" name="Text 18"/>
          <p:cNvSpPr/>
          <p:nvPr/>
        </p:nvSpPr>
        <p:spPr>
          <a:xfrm>
            <a:off x="5481080" y="2006723"/>
            <a:ext cx="997955" cy="525850"/>
          </a:xfrm>
          <a:prstGeom prst="rect">
            <a:avLst/>
          </a:prstGeom>
          <a:noFill/>
        </p:spPr>
        <p:txBody>
          <a:bodyPr wrap="square" lIns="0" tIns="0" rIns="0" bIns="0" rtlCol="0" anchor="t"/>
          <a:lstStyle/>
          <a:p>
            <a:pPr marL="0" indent="0" algn="ctr">
              <a:lnSpc>
                <a:spcPct val="110000"/>
              </a:lnSpc>
              <a:buNone/>
            </a:pPr>
            <a:r>
              <a:rPr lang="en-US" sz="3200" dirty="0">
                <a:solidFill>
                  <a:srgbClr val="FFFFFF"/>
                </a:solidFill>
                <a:latin typeface="MiSans" pitchFamily="34" charset="-122"/>
                <a:ea typeface="MiSans" pitchFamily="34" charset="-122"/>
                <a:cs typeface="MiSans" pitchFamily="34" charset="-120"/>
              </a:rPr>
              <a:t>02</a:t>
            </a:r>
            <a:endParaRPr lang="en-US" sz="1600" dirty="0"/>
          </a:p>
        </p:txBody>
      </p:sp>
      <p:sp>
        <p:nvSpPr>
          <p:cNvPr id="23" name="Text 19"/>
          <p:cNvSpPr/>
          <p:nvPr/>
        </p:nvSpPr>
        <p:spPr>
          <a:xfrm>
            <a:off x="4490275" y="3189622"/>
            <a:ext cx="3057361" cy="216852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Admin site hỗ trợ các thao tác CRUD (Tạo, Đọc, Cập nhật, Xóa) dữ liệu, tùy chỉnh giao diện và logic quản trị.</a:t>
            </a:r>
            <a:endParaRPr lang="en-US" dirty="0"/>
          </a:p>
        </p:txBody>
      </p:sp>
      <p:sp>
        <p:nvSpPr>
          <p:cNvPr id="24" name="Shape 20"/>
          <p:cNvSpPr/>
          <p:nvPr/>
        </p:nvSpPr>
        <p:spPr>
          <a:xfrm>
            <a:off x="8019736" y="2142001"/>
            <a:ext cx="3330404" cy="3740838"/>
          </a:xfrm>
          <a:prstGeom prst="rect">
            <a:avLst/>
          </a:prstGeom>
          <a:solidFill>
            <a:srgbClr val="FFFFFF">
              <a:alpha val="8235"/>
            </a:srgbClr>
          </a:solidFill>
        </p:spPr>
      </p:sp>
      <p:sp>
        <p:nvSpPr>
          <p:cNvPr id="25" name="Text 21"/>
          <p:cNvSpPr/>
          <p:nvPr/>
        </p:nvSpPr>
        <p:spPr>
          <a:xfrm>
            <a:off x="8019736" y="2142001"/>
            <a:ext cx="3330404" cy="3740838"/>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6" name="Text 22"/>
          <p:cNvSpPr/>
          <p:nvPr/>
        </p:nvSpPr>
        <p:spPr>
          <a:xfrm>
            <a:off x="8321115" y="2843314"/>
            <a:ext cx="2746185" cy="615315"/>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Ví dụ về sử dụng Admin site</a:t>
            </a:r>
            <a:endParaRPr lang="en-US" sz="2000" dirty="0"/>
          </a:p>
        </p:txBody>
      </p:sp>
      <p:sp>
        <p:nvSpPr>
          <p:cNvPr id="27" name="Shape 23"/>
          <p:cNvSpPr/>
          <p:nvPr/>
        </p:nvSpPr>
        <p:spPr>
          <a:xfrm>
            <a:off x="9156333" y="2222623"/>
            <a:ext cx="831960" cy="525850"/>
          </a:xfrm>
          <a:prstGeom prst="rect">
            <a:avLst/>
          </a:prstGeom>
          <a:solidFill>
            <a:srgbClr val="000000">
              <a:alpha val="0"/>
            </a:srgbClr>
          </a:solidFill>
        </p:spPr>
      </p:sp>
      <p:sp>
        <p:nvSpPr>
          <p:cNvPr id="28" name="Text 24"/>
          <p:cNvSpPr/>
          <p:nvPr/>
        </p:nvSpPr>
        <p:spPr>
          <a:xfrm>
            <a:off x="9156333" y="2222623"/>
            <a:ext cx="831960" cy="525850"/>
          </a:xfrm>
          <a:prstGeom prst="rect">
            <a:avLst/>
          </a:prstGeom>
          <a:noFill/>
        </p:spPr>
        <p:txBody>
          <a:bodyPr wrap="square" lIns="0" tIns="0" rIns="0" bIns="0" rtlCol="0" anchor="t"/>
          <a:lstStyle/>
          <a:p>
            <a:pPr marL="0" indent="0" algn="ctr">
              <a:lnSpc>
                <a:spcPct val="110000"/>
              </a:lnSpc>
              <a:buNone/>
            </a:pPr>
            <a:r>
              <a:rPr lang="en-US" sz="3200" dirty="0">
                <a:solidFill>
                  <a:srgbClr val="FFFFFF"/>
                </a:solidFill>
                <a:latin typeface="MiSans" pitchFamily="34" charset="-122"/>
                <a:ea typeface="MiSans" pitchFamily="34" charset="-122"/>
                <a:cs typeface="MiSans" pitchFamily="34" charset="-120"/>
              </a:rPr>
              <a:t>03</a:t>
            </a:r>
            <a:endParaRPr lang="en-US" sz="1600" dirty="0"/>
          </a:p>
        </p:txBody>
      </p:sp>
      <p:sp>
        <p:nvSpPr>
          <p:cNvPr id="29" name="Text 25"/>
          <p:cNvSpPr/>
          <p:nvPr/>
        </p:nvSpPr>
        <p:spPr>
          <a:xfrm>
            <a:off x="8166163" y="3589672"/>
            <a:ext cx="3057361" cy="133794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Ví dụ: Đăng nhập Admin site để quản lý danh sách sản phẩm, người dùng.</a:t>
            </a:r>
            <a:endParaRPr lang="en-US" dirty="0"/>
          </a:p>
        </p:txBody>
      </p:sp>
      <p:sp>
        <p:nvSpPr>
          <p:cNvPr id="30" name="Text 26"/>
          <p:cNvSpPr/>
          <p:nvPr/>
        </p:nvSpPr>
        <p:spPr>
          <a:xfrm>
            <a:off x="542215" y="732011"/>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Admin site</a:t>
            </a:r>
            <a:endParaRPr lang="en-US" sz="4800" dirty="0"/>
          </a:p>
        </p:txBody>
      </p:sp>
      <p:sp>
        <p:nvSpPr>
          <p:cNvPr id="31" name="Shape 27"/>
          <p:cNvSpPr/>
          <p:nvPr/>
        </p:nvSpPr>
        <p:spPr>
          <a:xfrm>
            <a:off x="691515" y="6181725"/>
            <a:ext cx="0" cy="125730"/>
          </a:xfrm>
          <a:prstGeom prst="line">
            <a:avLst/>
          </a:prstGeom>
          <a:noFill/>
          <a:ln w="12700">
            <a:solidFill>
              <a:srgbClr val="FFFFFF"/>
            </a:solidFill>
            <a:prstDash val="solid"/>
            <a:headEnd type="none"/>
            <a:tailEnd type="none"/>
          </a:ln>
        </p:spPr>
      </p:sp>
      <p:sp>
        <p:nvSpPr>
          <p:cNvPr id="32" name="Shape 28"/>
          <p:cNvSpPr/>
          <p:nvPr/>
        </p:nvSpPr>
        <p:spPr>
          <a:xfrm>
            <a:off x="779780" y="6181725"/>
            <a:ext cx="0" cy="125730"/>
          </a:xfrm>
          <a:prstGeom prst="line">
            <a:avLst/>
          </a:prstGeom>
          <a:noFill/>
          <a:ln w="12700">
            <a:solidFill>
              <a:srgbClr val="FFFFFF"/>
            </a:solidFill>
            <a:prstDash val="solid"/>
            <a:headEnd type="none"/>
            <a:tailEnd type="none"/>
          </a:ln>
        </p:spPr>
      </p:sp>
      <p:sp>
        <p:nvSpPr>
          <p:cNvPr id="33" name="Shape 29"/>
          <p:cNvSpPr/>
          <p:nvPr/>
        </p:nvSpPr>
        <p:spPr>
          <a:xfrm>
            <a:off x="867410" y="6134735"/>
            <a:ext cx="0" cy="220345"/>
          </a:xfrm>
          <a:prstGeom prst="line">
            <a:avLst/>
          </a:prstGeom>
          <a:noFill/>
          <a:ln w="12700">
            <a:solidFill>
              <a:srgbClr val="FFFFFF"/>
            </a:solidFill>
            <a:prstDash val="solid"/>
            <a:headEnd type="none"/>
            <a:tailEnd type="none"/>
          </a:ln>
        </p:spPr>
      </p:sp>
      <p:sp>
        <p:nvSpPr>
          <p:cNvPr id="34" name="Shape 30"/>
          <p:cNvSpPr/>
          <p:nvPr/>
        </p:nvSpPr>
        <p:spPr>
          <a:xfrm>
            <a:off x="955675" y="6181725"/>
            <a:ext cx="0" cy="125730"/>
          </a:xfrm>
          <a:prstGeom prst="line">
            <a:avLst/>
          </a:prstGeom>
          <a:noFill/>
          <a:ln w="12700">
            <a:solidFill>
              <a:srgbClr val="FFFFFF"/>
            </a:solidFill>
            <a:prstDash val="solid"/>
            <a:headEnd type="none"/>
            <a:tailEnd type="none"/>
          </a:ln>
        </p:spPr>
      </p:sp>
      <p:sp>
        <p:nvSpPr>
          <p:cNvPr id="35" name="Shape 31"/>
          <p:cNvSpPr/>
          <p:nvPr/>
        </p:nvSpPr>
        <p:spPr>
          <a:xfrm>
            <a:off x="1043940" y="6181725"/>
            <a:ext cx="0" cy="125730"/>
          </a:xfrm>
          <a:prstGeom prst="line">
            <a:avLst/>
          </a:prstGeom>
          <a:noFill/>
          <a:ln w="12700">
            <a:solidFill>
              <a:srgbClr val="FFFFFF"/>
            </a:solidFill>
            <a:prstDash val="solid"/>
            <a:headEnd type="none"/>
            <a:tailEnd type="none"/>
          </a:ln>
        </p:spPr>
      </p:sp>
      <p:pic>
        <p:nvPicPr>
          <p:cNvPr id="36" name="Image 2" descr="https://test-kimi-img.moonshot.cn/pub/slides/slides_tmpl/image/25-05-30-10:43:25-d0shmjc75iks832je1bg.png"/>
          <p:cNvPicPr>
            <a:picLocks noChangeAspect="1"/>
          </p:cNvPicPr>
          <p:nvPr/>
        </p:nvPicPr>
        <p:blipFill>
          <a:blip r:embed="rId3"/>
          <a:stretch>
            <a:fillRect/>
          </a:stretch>
        </p:blipFill>
        <p:spPr>
          <a:xfrm>
            <a:off x="11269980" y="5984240"/>
            <a:ext cx="323850" cy="3238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7" b="17"/>
          <a:stretch>
            <a:fillRect/>
          </a:stretch>
        </p:blipFill>
        <p:spPr>
          <a:xfrm>
            <a:off x="-3179" y="-1"/>
            <a:ext cx="12194137" cy="6865829"/>
          </a:xfrm>
          <a:prstGeom prst="rect">
            <a:avLst/>
          </a:prstGeom>
        </p:spPr>
      </p:pic>
      <p:pic>
        <p:nvPicPr>
          <p:cNvPr id="3" name="Image 1" descr="https://test-kimi-img.moonshot.cn/pub/slides/slides_tmpl/image/25-05-30-10:45:05-d0shncc75iks832je22g.png"/>
          <p:cNvPicPr>
            <a:picLocks noChangeAspect="1"/>
          </p:cNvPicPr>
          <p:nvPr/>
        </p:nvPicPr>
        <p:blipFill>
          <a:blip r:embed="rId2"/>
          <a:stretch>
            <a:fillRect/>
          </a:stretch>
        </p:blipFill>
        <p:spPr>
          <a:xfrm>
            <a:off x="312420" y="1460500"/>
            <a:ext cx="11003280" cy="1807210"/>
          </a:xfrm>
          <a:prstGeom prst="rect">
            <a:avLst/>
          </a:prstGeom>
        </p:spPr>
      </p:pic>
      <p:sp>
        <p:nvSpPr>
          <p:cNvPr id="4" name="Shape 0"/>
          <p:cNvSpPr/>
          <p:nvPr/>
        </p:nvSpPr>
        <p:spPr>
          <a:xfrm flipH="1">
            <a:off x="11353165" y="930910"/>
            <a:ext cx="78105" cy="71755"/>
          </a:xfrm>
          <a:prstGeom prst="ellipse">
            <a:avLst/>
          </a:prstGeom>
          <a:solidFill>
            <a:srgbClr val="FFFFFF"/>
          </a:solidFill>
        </p:spPr>
      </p:sp>
      <p:sp>
        <p:nvSpPr>
          <p:cNvPr id="5" name="Text 1"/>
          <p:cNvSpPr/>
          <p:nvPr/>
        </p:nvSpPr>
        <p:spPr>
          <a:xfrm>
            <a:off x="11353165"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224895" y="930910"/>
            <a:ext cx="78105" cy="71755"/>
          </a:xfrm>
          <a:prstGeom prst="ellipse">
            <a:avLst/>
          </a:prstGeom>
          <a:solidFill>
            <a:srgbClr val="FFFFFF">
              <a:alpha val="56471"/>
            </a:srgbClr>
          </a:solidFill>
        </p:spPr>
      </p:sp>
      <p:sp>
        <p:nvSpPr>
          <p:cNvPr id="7" name="Text 3"/>
          <p:cNvSpPr/>
          <p:nvPr/>
        </p:nvSpPr>
        <p:spPr>
          <a:xfrm>
            <a:off x="11224895"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93450" y="930910"/>
            <a:ext cx="78105" cy="71755"/>
          </a:xfrm>
          <a:prstGeom prst="ellipse">
            <a:avLst/>
          </a:prstGeom>
          <a:solidFill>
            <a:srgbClr val="FFFFFF"/>
          </a:solidFill>
        </p:spPr>
      </p:sp>
      <p:sp>
        <p:nvSpPr>
          <p:cNvPr id="9" name="Text 5"/>
          <p:cNvSpPr/>
          <p:nvPr/>
        </p:nvSpPr>
        <p:spPr>
          <a:xfrm>
            <a:off x="11093450"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62640" y="930910"/>
            <a:ext cx="78105" cy="71755"/>
          </a:xfrm>
          <a:prstGeom prst="ellipse">
            <a:avLst/>
          </a:prstGeom>
          <a:solidFill>
            <a:srgbClr val="FFFFFF">
              <a:alpha val="56471"/>
            </a:srgbClr>
          </a:solidFill>
        </p:spPr>
      </p:sp>
      <p:sp>
        <p:nvSpPr>
          <p:cNvPr id="11" name="Text 7"/>
          <p:cNvSpPr/>
          <p:nvPr/>
        </p:nvSpPr>
        <p:spPr>
          <a:xfrm>
            <a:off x="10962640"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8"/>
          <p:cNvSpPr/>
          <p:nvPr/>
        </p:nvSpPr>
        <p:spPr>
          <a:xfrm>
            <a:off x="1145540" y="3613150"/>
            <a:ext cx="2815590" cy="615315"/>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Khái niệm về bảo mật trong Django</a:t>
            </a:r>
            <a:endParaRPr lang="en-US" sz="2000" dirty="0"/>
          </a:p>
        </p:txBody>
      </p:sp>
      <p:sp>
        <p:nvSpPr>
          <p:cNvPr id="13" name="Text 9"/>
          <p:cNvSpPr/>
          <p:nvPr/>
        </p:nvSpPr>
        <p:spPr>
          <a:xfrm>
            <a:off x="599902" y="4378159"/>
            <a:ext cx="3360880" cy="216852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Django cung cấp nhiều tính năng bảo mật để bảo vệ ứng dụng khỏi các mối đe dọa như tấn công SQL injection, XSS.</a:t>
            </a:r>
            <a:endParaRPr lang="en-US" dirty="0"/>
          </a:p>
        </p:txBody>
      </p:sp>
      <p:sp>
        <p:nvSpPr>
          <p:cNvPr id="14" name="Text 10"/>
          <p:cNvSpPr/>
          <p:nvPr/>
        </p:nvSpPr>
        <p:spPr>
          <a:xfrm>
            <a:off x="5024755" y="2735580"/>
            <a:ext cx="2007235" cy="615315"/>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Các tính năng bảo mật chính</a:t>
            </a:r>
            <a:endParaRPr lang="en-US" sz="2000" dirty="0"/>
          </a:p>
        </p:txBody>
      </p:sp>
      <p:sp>
        <p:nvSpPr>
          <p:cNvPr id="15" name="Text 11"/>
          <p:cNvSpPr/>
          <p:nvPr/>
        </p:nvSpPr>
        <p:spPr>
          <a:xfrm>
            <a:off x="8695055" y="1962150"/>
            <a:ext cx="2280285" cy="615315"/>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BE199"/>
                </a:solidFill>
                <a:latin typeface="MiSans" pitchFamily="34" charset="-122"/>
                <a:ea typeface="MiSans" pitchFamily="34" charset="-122"/>
                <a:cs typeface="MiSans" pitchFamily="34" charset="-120"/>
              </a:rPr>
              <a:t>Ví dụ về bảo mật trong Django</a:t>
            </a:r>
            <a:endParaRPr lang="en-US" sz="2000" dirty="0"/>
          </a:p>
        </p:txBody>
      </p:sp>
      <p:sp>
        <p:nvSpPr>
          <p:cNvPr id="16" name="Text 12"/>
          <p:cNvSpPr/>
          <p:nvPr/>
        </p:nvSpPr>
        <p:spPr>
          <a:xfrm>
            <a:off x="4503380" y="3613234"/>
            <a:ext cx="3360880" cy="175323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Django hỗ trợ bảo mật như kiểm tra dữ liệu đầu vào, mã hóa mật khẩu, bảo vệ chống tấn công CSRF.</a:t>
            </a:r>
            <a:endParaRPr lang="en-US" dirty="0"/>
          </a:p>
        </p:txBody>
      </p:sp>
      <p:sp>
        <p:nvSpPr>
          <p:cNvPr id="17" name="Text 13"/>
          <p:cNvSpPr/>
          <p:nvPr/>
        </p:nvSpPr>
        <p:spPr>
          <a:xfrm>
            <a:off x="8202088" y="2836185"/>
            <a:ext cx="3360880" cy="133794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Ví dụ: Sử dụng Django để bảo vệ form đăng nhập khỏi tấn công XSS.</a:t>
            </a:r>
            <a:endParaRPr lang="en-US" dirty="0"/>
          </a:p>
        </p:txBody>
      </p:sp>
      <p:sp>
        <p:nvSpPr>
          <p:cNvPr id="18" name="Text 14"/>
          <p:cNvSpPr/>
          <p:nvPr/>
        </p:nvSpPr>
        <p:spPr>
          <a:xfrm>
            <a:off x="542215" y="710421"/>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Security</a:t>
            </a:r>
            <a:endParaRPr lang="en-US" sz="4800" dirty="0"/>
          </a:p>
        </p:txBody>
      </p:sp>
      <p:sp>
        <p:nvSpPr>
          <p:cNvPr id="19" name="Shape 15"/>
          <p:cNvSpPr/>
          <p:nvPr/>
        </p:nvSpPr>
        <p:spPr>
          <a:xfrm>
            <a:off x="2021813" y="2825476"/>
            <a:ext cx="637958" cy="637956"/>
          </a:xfrm>
          <a:prstGeom prst="ellipse">
            <a:avLst/>
          </a:prstGeom>
          <a:gradFill flip="none" rotWithShape="1">
            <a:gsLst>
              <a:gs pos="10000">
                <a:srgbClr val="754412"/>
              </a:gs>
              <a:gs pos="85000">
                <a:srgbClr val="F5C166"/>
              </a:gs>
              <a:gs pos="100000">
                <a:srgbClr val="E2AA62"/>
              </a:gs>
            </a:gsLst>
            <a:lin ang="2700000" scaled="1"/>
          </a:gradFill>
          <a:ln w="12700">
            <a:solidFill>
              <a:srgbClr val="FBE199"/>
            </a:solidFill>
            <a:prstDash val="solid"/>
          </a:ln>
          <a:effectLst>
            <a:outerShdw blurRad="290837" dist="50800" dir="2700000" algn="bl" rotWithShape="0">
              <a:srgbClr val="F5C166">
                <a:alpha val="92941"/>
              </a:srgbClr>
            </a:outerShdw>
          </a:effectLst>
        </p:spPr>
      </p:sp>
      <p:sp>
        <p:nvSpPr>
          <p:cNvPr id="20" name="Text 16"/>
          <p:cNvSpPr/>
          <p:nvPr/>
        </p:nvSpPr>
        <p:spPr>
          <a:xfrm>
            <a:off x="2021813" y="2825476"/>
            <a:ext cx="637958" cy="6379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7"/>
          <p:cNvSpPr/>
          <p:nvPr/>
        </p:nvSpPr>
        <p:spPr>
          <a:xfrm>
            <a:off x="2178605" y="2936563"/>
            <a:ext cx="364366" cy="405626"/>
          </a:xfrm>
          <a:prstGeom prst="rect">
            <a:avLst/>
          </a:prstGeom>
          <a:solidFill>
            <a:srgbClr val="000000">
              <a:alpha val="0"/>
            </a:srgbClr>
          </a:solidFill>
        </p:spPr>
      </p:sp>
      <p:sp>
        <p:nvSpPr>
          <p:cNvPr id="22" name="Text 18"/>
          <p:cNvSpPr/>
          <p:nvPr/>
        </p:nvSpPr>
        <p:spPr>
          <a:xfrm>
            <a:off x="2178605" y="2936563"/>
            <a:ext cx="364366" cy="405626"/>
          </a:xfrm>
          <a:prstGeom prst="rect">
            <a:avLst/>
          </a:prstGeom>
          <a:noFill/>
        </p:spPr>
        <p:txBody>
          <a:bodyPr wrap="square" lIns="0" tIns="0" rIns="0" bIns="0" rtlCol="0" anchor="t"/>
          <a:lstStyle/>
          <a:p>
            <a:pPr marL="0" indent="0" algn="l">
              <a:lnSpc>
                <a:spcPct val="110000"/>
              </a:lnSpc>
              <a:buNone/>
            </a:pPr>
            <a:r>
              <a:rPr lang="en-US" sz="2400" dirty="0">
                <a:solidFill>
                  <a:srgbClr val="FFFFFF"/>
                </a:solidFill>
                <a:latin typeface="MiSans" pitchFamily="34" charset="-122"/>
                <a:ea typeface="MiSans" pitchFamily="34" charset="-122"/>
                <a:cs typeface="MiSans" pitchFamily="34" charset="-120"/>
              </a:rPr>
              <a:t>01</a:t>
            </a:r>
            <a:endParaRPr lang="en-US" sz="1600" dirty="0"/>
          </a:p>
        </p:txBody>
      </p:sp>
      <p:sp>
        <p:nvSpPr>
          <p:cNvPr id="23" name="Shape 19"/>
          <p:cNvSpPr/>
          <p:nvPr/>
        </p:nvSpPr>
        <p:spPr>
          <a:xfrm>
            <a:off x="5811493" y="1760581"/>
            <a:ext cx="637958" cy="637956"/>
          </a:xfrm>
          <a:prstGeom prst="ellipse">
            <a:avLst/>
          </a:prstGeom>
          <a:gradFill flip="none" rotWithShape="1">
            <a:gsLst>
              <a:gs pos="10000">
                <a:srgbClr val="754412"/>
              </a:gs>
              <a:gs pos="85000">
                <a:srgbClr val="F5C166"/>
              </a:gs>
              <a:gs pos="100000">
                <a:srgbClr val="E2AA62"/>
              </a:gs>
            </a:gsLst>
            <a:lin ang="2700000" scaled="1"/>
          </a:gradFill>
          <a:ln w="12700">
            <a:solidFill>
              <a:srgbClr val="FBE199"/>
            </a:solidFill>
            <a:prstDash val="solid"/>
          </a:ln>
          <a:effectLst>
            <a:outerShdw blurRad="290837" dist="50800" dir="2700000" algn="bl" rotWithShape="0">
              <a:srgbClr val="F5C166">
                <a:alpha val="92941"/>
              </a:srgbClr>
            </a:outerShdw>
          </a:effectLst>
        </p:spPr>
      </p:sp>
      <p:sp>
        <p:nvSpPr>
          <p:cNvPr id="24" name="Text 20"/>
          <p:cNvSpPr/>
          <p:nvPr/>
        </p:nvSpPr>
        <p:spPr>
          <a:xfrm>
            <a:off x="5811493" y="1760581"/>
            <a:ext cx="637958" cy="6379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5" name="Shape 21"/>
          <p:cNvSpPr/>
          <p:nvPr/>
        </p:nvSpPr>
        <p:spPr>
          <a:xfrm>
            <a:off x="5942893" y="1871668"/>
            <a:ext cx="481166" cy="405626"/>
          </a:xfrm>
          <a:prstGeom prst="rect">
            <a:avLst/>
          </a:prstGeom>
          <a:solidFill>
            <a:srgbClr val="000000">
              <a:alpha val="0"/>
            </a:srgbClr>
          </a:solidFill>
        </p:spPr>
      </p:sp>
      <p:sp>
        <p:nvSpPr>
          <p:cNvPr id="26" name="Text 22"/>
          <p:cNvSpPr/>
          <p:nvPr/>
        </p:nvSpPr>
        <p:spPr>
          <a:xfrm>
            <a:off x="5942893" y="1871668"/>
            <a:ext cx="481166" cy="405626"/>
          </a:xfrm>
          <a:prstGeom prst="rect">
            <a:avLst/>
          </a:prstGeom>
          <a:noFill/>
        </p:spPr>
        <p:txBody>
          <a:bodyPr wrap="square" lIns="0" tIns="0" rIns="0" bIns="0" rtlCol="0" anchor="t"/>
          <a:lstStyle/>
          <a:p>
            <a:pPr marL="0" indent="0" algn="l">
              <a:lnSpc>
                <a:spcPct val="110000"/>
              </a:lnSpc>
              <a:buNone/>
            </a:pPr>
            <a:r>
              <a:rPr lang="en-US" sz="2400" dirty="0">
                <a:solidFill>
                  <a:srgbClr val="FFFFFF"/>
                </a:solidFill>
                <a:latin typeface="MiSans" pitchFamily="34" charset="-122"/>
                <a:ea typeface="MiSans" pitchFamily="34" charset="-122"/>
                <a:cs typeface="MiSans" pitchFamily="34" charset="-120"/>
              </a:rPr>
              <a:t>02</a:t>
            </a:r>
            <a:endParaRPr lang="en-US" sz="1600" dirty="0"/>
          </a:p>
        </p:txBody>
      </p:sp>
      <p:sp>
        <p:nvSpPr>
          <p:cNvPr id="27" name="Shape 23"/>
          <p:cNvSpPr/>
          <p:nvPr/>
        </p:nvSpPr>
        <p:spPr>
          <a:xfrm>
            <a:off x="9401148" y="1152251"/>
            <a:ext cx="637958" cy="637956"/>
          </a:xfrm>
          <a:prstGeom prst="ellipse">
            <a:avLst/>
          </a:prstGeom>
          <a:gradFill flip="none" rotWithShape="1">
            <a:gsLst>
              <a:gs pos="10000">
                <a:srgbClr val="754412"/>
              </a:gs>
              <a:gs pos="85000">
                <a:srgbClr val="F5C166"/>
              </a:gs>
              <a:gs pos="100000">
                <a:srgbClr val="E2AA62"/>
              </a:gs>
            </a:gsLst>
            <a:lin ang="2700000" scaled="1"/>
          </a:gradFill>
          <a:ln w="12700">
            <a:solidFill>
              <a:srgbClr val="FBE199"/>
            </a:solidFill>
            <a:prstDash val="solid"/>
          </a:ln>
          <a:effectLst>
            <a:outerShdw blurRad="290837" dist="50800" dir="2700000" algn="bl" rotWithShape="0">
              <a:srgbClr val="F5C166">
                <a:alpha val="92941"/>
              </a:srgbClr>
            </a:outerShdw>
          </a:effectLst>
        </p:spPr>
      </p:sp>
      <p:sp>
        <p:nvSpPr>
          <p:cNvPr id="28" name="Text 24"/>
          <p:cNvSpPr/>
          <p:nvPr/>
        </p:nvSpPr>
        <p:spPr>
          <a:xfrm>
            <a:off x="9401148" y="1152251"/>
            <a:ext cx="637958" cy="637956"/>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9" name="Shape 25"/>
          <p:cNvSpPr/>
          <p:nvPr/>
        </p:nvSpPr>
        <p:spPr>
          <a:xfrm>
            <a:off x="9532548" y="1263338"/>
            <a:ext cx="481166" cy="405626"/>
          </a:xfrm>
          <a:prstGeom prst="rect">
            <a:avLst/>
          </a:prstGeom>
          <a:solidFill>
            <a:srgbClr val="000000">
              <a:alpha val="0"/>
            </a:srgbClr>
          </a:solidFill>
        </p:spPr>
      </p:sp>
      <p:sp>
        <p:nvSpPr>
          <p:cNvPr id="30" name="Text 26"/>
          <p:cNvSpPr/>
          <p:nvPr/>
        </p:nvSpPr>
        <p:spPr>
          <a:xfrm>
            <a:off x="9532548" y="1263338"/>
            <a:ext cx="481166" cy="405626"/>
          </a:xfrm>
          <a:prstGeom prst="rect">
            <a:avLst/>
          </a:prstGeom>
          <a:noFill/>
        </p:spPr>
        <p:txBody>
          <a:bodyPr wrap="square" lIns="0" tIns="0" rIns="0" bIns="0" rtlCol="0" anchor="t"/>
          <a:lstStyle/>
          <a:p>
            <a:pPr marL="0" indent="0" algn="l">
              <a:lnSpc>
                <a:spcPct val="110000"/>
              </a:lnSpc>
              <a:buNone/>
            </a:pPr>
            <a:r>
              <a:rPr lang="en-US" sz="2400" dirty="0">
                <a:solidFill>
                  <a:srgbClr val="FFFFFF"/>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3426"/>
            <a:ext cx="12191999" cy="6864626"/>
          </a:xfrm>
          <a:prstGeom prst="rect">
            <a:avLst/>
          </a:prstGeom>
        </p:spPr>
      </p:pic>
      <p:sp>
        <p:nvSpPr>
          <p:cNvPr id="3" name="Text 0"/>
          <p:cNvSpPr/>
          <p:nvPr/>
        </p:nvSpPr>
        <p:spPr>
          <a:xfrm>
            <a:off x="4200525" y="3289935"/>
            <a:ext cx="3790950" cy="2215515"/>
          </a:xfrm>
          <a:prstGeom prst="rect">
            <a:avLst/>
          </a:prstGeom>
          <a:noFill/>
        </p:spPr>
        <p:txBody>
          <a:bodyPr wrap="square" lIns="0" tIns="0" rIns="0" bIns="0" rtlCol="0" anchor="t">
            <a:spAutoFit/>
          </a:bodyPr>
          <a:lstStyle/>
          <a:p>
            <a:pPr marL="0" indent="0" algn="ctr">
              <a:lnSpc>
                <a:spcPct val="100000"/>
              </a:lnSpc>
              <a:buNone/>
            </a:pPr>
            <a:r>
              <a:rPr lang="en-US" sz="4800" dirty="0">
                <a:solidFill>
                  <a:srgbClr val="000000"/>
                </a:solidFill>
                <a:latin typeface="MiSans" pitchFamily="34" charset="-122"/>
                <a:ea typeface="MiSans" pitchFamily="34" charset="-122"/>
                <a:cs typeface="MiSans" pitchFamily="34" charset="-120"/>
              </a:rPr>
              <a:t>Cài đặt và cấu hình Django</a:t>
            </a:r>
            <a:endParaRPr lang="en-US" sz="48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101273" y="1383665"/>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04</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0" y="0"/>
            <a:ext cx="12192000" cy="6864626"/>
          </a:xfrm>
          <a:prstGeom prst="rect">
            <a:avLst/>
          </a:prstGeom>
        </p:spPr>
      </p:pic>
      <p:sp>
        <p:nvSpPr>
          <p:cNvPr id="3" name="Shape 0"/>
          <p:cNvSpPr/>
          <p:nvPr/>
        </p:nvSpPr>
        <p:spPr>
          <a:xfrm>
            <a:off x="8239760" y="1452245"/>
            <a:ext cx="3057525" cy="3607435"/>
          </a:xfrm>
          <a:prstGeom prst="rect">
            <a:avLst/>
          </a:prstGeom>
          <a:solidFill>
            <a:srgbClr val="FFFFFF">
              <a:alpha val="8235"/>
            </a:srgbClr>
          </a:solidFill>
        </p:spPr>
      </p:sp>
      <p:sp>
        <p:nvSpPr>
          <p:cNvPr id="4" name="Text 1"/>
          <p:cNvSpPr/>
          <p:nvPr/>
        </p:nvSpPr>
        <p:spPr>
          <a:xfrm>
            <a:off x="8239760" y="1452245"/>
            <a:ext cx="3057525" cy="465582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885190" y="1452245"/>
            <a:ext cx="3057525" cy="3535680"/>
          </a:xfrm>
          <a:prstGeom prst="rect">
            <a:avLst/>
          </a:prstGeom>
          <a:solidFill>
            <a:srgbClr val="FFFFFF">
              <a:alpha val="8235"/>
            </a:srgbClr>
          </a:solidFill>
        </p:spPr>
      </p:sp>
      <p:sp>
        <p:nvSpPr>
          <p:cNvPr id="6" name="Text 3"/>
          <p:cNvSpPr/>
          <p:nvPr/>
        </p:nvSpPr>
        <p:spPr>
          <a:xfrm>
            <a:off x="885190" y="1452245"/>
            <a:ext cx="3057525" cy="468503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10924640" y="816748"/>
            <a:ext cx="77797" cy="72000"/>
          </a:xfrm>
          <a:prstGeom prst="ellipse">
            <a:avLst/>
          </a:prstGeom>
          <a:solidFill>
            <a:srgbClr val="FFFFFF"/>
          </a:solidFill>
        </p:spPr>
      </p:sp>
      <p:sp>
        <p:nvSpPr>
          <p:cNvPr id="8" name="Text 5"/>
          <p:cNvSpPr/>
          <p:nvPr/>
        </p:nvSpPr>
        <p:spPr>
          <a:xfrm>
            <a:off x="10924640"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11052814" y="816748"/>
            <a:ext cx="77797" cy="72000"/>
          </a:xfrm>
          <a:prstGeom prst="ellipse">
            <a:avLst/>
          </a:prstGeom>
          <a:solidFill>
            <a:srgbClr val="FFFFFF">
              <a:alpha val="56471"/>
            </a:srgbClr>
          </a:solidFill>
        </p:spPr>
      </p:sp>
      <p:sp>
        <p:nvSpPr>
          <p:cNvPr id="10" name="Text 7"/>
          <p:cNvSpPr/>
          <p:nvPr/>
        </p:nvSpPr>
        <p:spPr>
          <a:xfrm>
            <a:off x="11052814"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1183828" y="816748"/>
            <a:ext cx="77797" cy="72000"/>
          </a:xfrm>
          <a:prstGeom prst="ellipse">
            <a:avLst/>
          </a:prstGeom>
          <a:solidFill>
            <a:srgbClr val="FFFFFF"/>
          </a:solidFill>
        </p:spPr>
      </p:sp>
      <p:sp>
        <p:nvSpPr>
          <p:cNvPr id="12" name="Text 9"/>
          <p:cNvSpPr/>
          <p:nvPr/>
        </p:nvSpPr>
        <p:spPr>
          <a:xfrm>
            <a:off x="11183828"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314843" y="816748"/>
            <a:ext cx="77797" cy="72000"/>
          </a:xfrm>
          <a:prstGeom prst="ellipse">
            <a:avLst/>
          </a:prstGeom>
          <a:solidFill>
            <a:srgbClr val="FFFFFF">
              <a:alpha val="56471"/>
            </a:srgbClr>
          </a:solidFill>
        </p:spPr>
      </p:sp>
      <p:sp>
        <p:nvSpPr>
          <p:cNvPr id="14" name="Text 11"/>
          <p:cNvSpPr/>
          <p:nvPr/>
        </p:nvSpPr>
        <p:spPr>
          <a:xfrm>
            <a:off x="11314843"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 name="Text 12"/>
          <p:cNvSpPr/>
          <p:nvPr/>
        </p:nvSpPr>
        <p:spPr>
          <a:xfrm>
            <a:off x="1086095" y="1910917"/>
            <a:ext cx="2501681"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Yêu cầu hệ thống</a:t>
            </a:r>
            <a:endParaRPr lang="en-US" sz="2000" dirty="0"/>
          </a:p>
        </p:txBody>
      </p:sp>
      <p:sp>
        <p:nvSpPr>
          <p:cNvPr id="19" name="Text 13"/>
          <p:cNvSpPr/>
          <p:nvPr/>
        </p:nvSpPr>
        <p:spPr>
          <a:xfrm>
            <a:off x="991184" y="2547694"/>
            <a:ext cx="2911569" cy="133794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Để cài đặt Django, cần có Python đã cài đặt trên hệ thống.</a:t>
            </a:r>
            <a:endParaRPr lang="en-US" dirty="0"/>
          </a:p>
        </p:txBody>
      </p:sp>
      <p:sp>
        <p:nvSpPr>
          <p:cNvPr id="20" name="Text 14"/>
          <p:cNvSpPr/>
          <p:nvPr/>
        </p:nvSpPr>
        <p:spPr>
          <a:xfrm>
            <a:off x="8429688" y="1757247"/>
            <a:ext cx="2494713" cy="615315"/>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Kiểm tra phiên bản Django</a:t>
            </a:r>
            <a:endParaRPr lang="en-US" sz="2000" dirty="0"/>
          </a:p>
        </p:txBody>
      </p:sp>
      <p:sp>
        <p:nvSpPr>
          <p:cNvPr id="21" name="Text 15"/>
          <p:cNvSpPr/>
          <p:nvPr/>
        </p:nvSpPr>
        <p:spPr>
          <a:xfrm>
            <a:off x="8416057" y="2555949"/>
            <a:ext cx="2911569" cy="175323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Sau khi cài đặt, sử dụng lệnh `django-admin --version` để kiểm tra phiên bản Django đã cài đặt.</a:t>
            </a:r>
            <a:endParaRPr lang="en-US" dirty="0"/>
          </a:p>
        </p:txBody>
      </p:sp>
      <p:sp>
        <p:nvSpPr>
          <p:cNvPr id="22" name="Shape 16"/>
          <p:cNvSpPr/>
          <p:nvPr/>
        </p:nvSpPr>
        <p:spPr>
          <a:xfrm>
            <a:off x="4601818" y="1452473"/>
            <a:ext cx="3057361" cy="3529229"/>
          </a:xfrm>
          <a:prstGeom prst="rect">
            <a:avLst/>
          </a:prstGeom>
          <a:solidFill>
            <a:srgbClr val="FFFFFF">
              <a:alpha val="8235"/>
            </a:srgbClr>
          </a:solidFill>
        </p:spPr>
      </p:sp>
      <p:sp>
        <p:nvSpPr>
          <p:cNvPr id="23" name="Text 17"/>
          <p:cNvSpPr/>
          <p:nvPr/>
        </p:nvSpPr>
        <p:spPr>
          <a:xfrm>
            <a:off x="4601818" y="1452473"/>
            <a:ext cx="3057361" cy="3529229"/>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4" name="Text 18"/>
          <p:cNvSpPr/>
          <p:nvPr/>
        </p:nvSpPr>
        <p:spPr>
          <a:xfrm>
            <a:off x="4839943" y="1910413"/>
            <a:ext cx="2501681"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Các bước cài đặt</a:t>
            </a:r>
            <a:endParaRPr lang="en-US" sz="2000" dirty="0"/>
          </a:p>
        </p:txBody>
      </p:sp>
      <p:sp>
        <p:nvSpPr>
          <p:cNvPr id="25" name="Text 19"/>
          <p:cNvSpPr/>
          <p:nvPr/>
        </p:nvSpPr>
        <p:spPr>
          <a:xfrm>
            <a:off x="4752652" y="2547694"/>
            <a:ext cx="2911569" cy="922020"/>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Sử dụng lệnh `pip install django` để cài đặt Django.</a:t>
            </a:r>
            <a:endParaRPr lang="en-US" dirty="0"/>
          </a:p>
        </p:txBody>
      </p:sp>
      <p:sp>
        <p:nvSpPr>
          <p:cNvPr id="26" name="Text 20"/>
          <p:cNvSpPr/>
          <p:nvPr/>
        </p:nvSpPr>
        <p:spPr>
          <a:xfrm>
            <a:off x="542215" y="54722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Cài đặt Django</a:t>
            </a:r>
            <a:endParaRPr lang="en-US" sz="4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test-kimi-img.moonshot.cn/pub/slides/slides_tmpl/image/25-05-30-10:45:05-d0shncc75iks832je230.png"/>
          <p:cNvPicPr>
            <a:picLocks noChangeAspect="1"/>
          </p:cNvPicPr>
          <p:nvPr/>
        </p:nvPicPr>
        <p:blipFill>
          <a:blip r:embed="rId2"/>
          <a:stretch>
            <a:fillRect/>
          </a:stretch>
        </p:blipFill>
        <p:spPr>
          <a:xfrm>
            <a:off x="662940" y="4801235"/>
            <a:ext cx="10161905" cy="1589405"/>
          </a:xfrm>
          <a:prstGeom prst="rect">
            <a:avLst/>
          </a:prstGeom>
        </p:spPr>
      </p:pic>
      <p:pic>
        <p:nvPicPr>
          <p:cNvPr id="4" name="Image 2" descr="https://test-kimi-img.moonshot.cn/pub/slides/slides_tmpl/image/25-05-30-10:45:05-d0shncc75iks832je230.png"/>
          <p:cNvPicPr>
            <a:picLocks noChangeAspect="1"/>
          </p:cNvPicPr>
          <p:nvPr/>
        </p:nvPicPr>
        <p:blipFill>
          <a:blip r:embed="rId2"/>
          <a:stretch>
            <a:fillRect/>
          </a:stretch>
        </p:blipFill>
        <p:spPr>
          <a:xfrm flipH="1">
            <a:off x="1511935" y="3267075"/>
            <a:ext cx="10161905" cy="1589405"/>
          </a:xfrm>
          <a:prstGeom prst="rect">
            <a:avLst/>
          </a:prstGeom>
        </p:spPr>
      </p:pic>
      <p:pic>
        <p:nvPicPr>
          <p:cNvPr id="5" name="Image 3" descr="https://test-kimi-img.moonshot.cn/pub/slides/slides_tmpl/image/25-05-30-10:45:05-d0shncc75iks832je230.png"/>
          <p:cNvPicPr>
            <a:picLocks noChangeAspect="1"/>
          </p:cNvPicPr>
          <p:nvPr/>
        </p:nvPicPr>
        <p:blipFill>
          <a:blip r:embed="rId2"/>
          <a:stretch>
            <a:fillRect/>
          </a:stretch>
        </p:blipFill>
        <p:spPr>
          <a:xfrm>
            <a:off x="662940" y="1706880"/>
            <a:ext cx="10161905" cy="1589405"/>
          </a:xfrm>
          <a:prstGeom prst="rect">
            <a:avLst/>
          </a:prstGeom>
        </p:spPr>
      </p:pic>
      <p:sp>
        <p:nvSpPr>
          <p:cNvPr id="6" name="Shape 0"/>
          <p:cNvSpPr/>
          <p:nvPr/>
        </p:nvSpPr>
        <p:spPr>
          <a:xfrm flipH="1">
            <a:off x="11314843" y="981848"/>
            <a:ext cx="77797" cy="72000"/>
          </a:xfrm>
          <a:prstGeom prst="ellipse">
            <a:avLst/>
          </a:prstGeom>
          <a:solidFill>
            <a:srgbClr val="FFFFFF"/>
          </a:solidFill>
        </p:spPr>
      </p:sp>
      <p:sp>
        <p:nvSpPr>
          <p:cNvPr id="7"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2"/>
          <p:cNvSpPr/>
          <p:nvPr/>
        </p:nvSpPr>
        <p:spPr>
          <a:xfrm flipH="1">
            <a:off x="11186668" y="981848"/>
            <a:ext cx="77797" cy="72000"/>
          </a:xfrm>
          <a:prstGeom prst="ellipse">
            <a:avLst/>
          </a:prstGeom>
          <a:solidFill>
            <a:srgbClr val="FFFFFF">
              <a:alpha val="56471"/>
            </a:srgbClr>
          </a:solidFill>
        </p:spPr>
      </p:sp>
      <p:sp>
        <p:nvSpPr>
          <p:cNvPr id="9"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4"/>
          <p:cNvSpPr/>
          <p:nvPr/>
        </p:nvSpPr>
        <p:spPr>
          <a:xfrm flipH="1">
            <a:off x="11055654" y="981848"/>
            <a:ext cx="77797" cy="72000"/>
          </a:xfrm>
          <a:prstGeom prst="ellipse">
            <a:avLst/>
          </a:prstGeom>
          <a:solidFill>
            <a:srgbClr val="FFFFFF"/>
          </a:solidFill>
        </p:spPr>
      </p:sp>
      <p:sp>
        <p:nvSpPr>
          <p:cNvPr id="11"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6"/>
          <p:cNvSpPr/>
          <p:nvPr/>
        </p:nvSpPr>
        <p:spPr>
          <a:xfrm flipH="1">
            <a:off x="10924640" y="981848"/>
            <a:ext cx="77797" cy="72000"/>
          </a:xfrm>
          <a:prstGeom prst="ellipse">
            <a:avLst/>
          </a:prstGeom>
          <a:solidFill>
            <a:srgbClr val="FFFFFF">
              <a:alpha val="56471"/>
            </a:srgbClr>
          </a:solidFill>
        </p:spPr>
      </p:sp>
      <p:sp>
        <p:nvSpPr>
          <p:cNvPr id="13"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Text 8"/>
          <p:cNvSpPr/>
          <p:nvPr/>
        </p:nvSpPr>
        <p:spPr>
          <a:xfrm>
            <a:off x="2412629" y="1929996"/>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Cấu hình cơ sở dữ liệu</a:t>
            </a:r>
            <a:endParaRPr lang="en-US" sz="1600" dirty="0"/>
          </a:p>
        </p:txBody>
      </p:sp>
      <p:sp>
        <p:nvSpPr>
          <p:cNvPr id="15" name="Text 9"/>
          <p:cNvSpPr/>
          <p:nvPr/>
        </p:nvSpPr>
        <p:spPr>
          <a:xfrm>
            <a:off x="2321345" y="2288940"/>
            <a:ext cx="7796220" cy="755650"/>
          </a:xfrm>
          <a:prstGeom prst="rect">
            <a:avLst/>
          </a:prstGeom>
          <a:noFill/>
        </p:spPr>
        <p:txBody>
          <a:bodyPr wrap="square" lIns="91440" tIns="45720" rIns="91440" bIns="45720" rtlCol="0" anchor="t">
            <a:spAutoFit/>
          </a:bodyPr>
          <a:lstStyle/>
          <a:p>
            <a:pPr marL="0" indent="0" algn="just">
              <a:lnSpc>
                <a:spcPct val="120000"/>
              </a:lnSpc>
              <a:buNone/>
            </a:pPr>
            <a:r>
              <a:rPr lang="en-US" dirty="0">
                <a:solidFill>
                  <a:srgbClr val="FFFFFF"/>
                </a:solidFill>
                <a:latin typeface="MiSans" pitchFamily="34" charset="-122"/>
                <a:ea typeface="MiSans" pitchFamily="34" charset="-122"/>
                <a:cs typeface="MiSans" pitchFamily="34" charset="-120"/>
              </a:rPr>
              <a:t>Trong file `settings.py`, cấu hình thông tin cơ sở dữ liệu để Django có thể kết nối.</a:t>
            </a:r>
            <a:endParaRPr lang="en-US" dirty="0"/>
          </a:p>
        </p:txBody>
      </p:sp>
      <p:sp>
        <p:nvSpPr>
          <p:cNvPr id="16" name="Text 10"/>
          <p:cNvSpPr/>
          <p:nvPr/>
        </p:nvSpPr>
        <p:spPr>
          <a:xfrm>
            <a:off x="6258295" y="3491872"/>
            <a:ext cx="3663434" cy="306784"/>
          </a:xfrm>
          <a:prstGeom prst="rect">
            <a:avLst/>
          </a:prstGeom>
          <a:noFill/>
        </p:spPr>
        <p:txBody>
          <a:bodyPr wrap="square" lIns="0" tIns="0" rIns="0" bIns="0" rtlCol="0" anchor="t">
            <a:spAutoFit/>
          </a:bodyPr>
          <a:lstStyle/>
          <a:p>
            <a:pPr marL="0" indent="0" algn="r">
              <a:lnSpc>
                <a:spcPct val="100000"/>
              </a:lnSpc>
              <a:buNone/>
            </a:pPr>
            <a:r>
              <a:rPr lang="en-US" sz="2000" b="1" dirty="0">
                <a:solidFill>
                  <a:srgbClr val="FBE199"/>
                </a:solidFill>
                <a:latin typeface="MiSans" pitchFamily="34" charset="-122"/>
                <a:ea typeface="MiSans" pitchFamily="34" charset="-122"/>
                <a:cs typeface="MiSans" pitchFamily="34" charset="-120"/>
              </a:rPr>
              <a:t>Cấu hình static files</a:t>
            </a:r>
            <a:endParaRPr lang="en-US" sz="1600" dirty="0"/>
          </a:p>
        </p:txBody>
      </p:sp>
      <p:sp>
        <p:nvSpPr>
          <p:cNvPr id="17" name="Text 11"/>
          <p:cNvSpPr/>
          <p:nvPr/>
        </p:nvSpPr>
        <p:spPr>
          <a:xfrm>
            <a:off x="2147779" y="3759376"/>
            <a:ext cx="7796220" cy="755650"/>
          </a:xfrm>
          <a:prstGeom prst="rect">
            <a:avLst/>
          </a:prstGeom>
          <a:noFill/>
        </p:spPr>
        <p:txBody>
          <a:bodyPr wrap="square" lIns="91440" tIns="45720" rIns="91440" bIns="45720" rtlCol="0" anchor="t">
            <a:spAutoFit/>
          </a:bodyPr>
          <a:lstStyle/>
          <a:p>
            <a:pPr marL="0" indent="0" algn="just">
              <a:lnSpc>
                <a:spcPct val="120000"/>
              </a:lnSpc>
              <a:buNone/>
            </a:pPr>
            <a:r>
              <a:rPr lang="en-US" dirty="0">
                <a:solidFill>
                  <a:srgbClr val="FFFFFF"/>
                </a:solidFill>
                <a:latin typeface="MiSans" pitchFamily="34" charset="-122"/>
                <a:ea typeface="MiSans" pitchFamily="34" charset="-122"/>
                <a:cs typeface="MiSans" pitchFamily="34" charset="-120"/>
              </a:rPr>
              <a:t>File `urls.py` quản lý các đường dẫn URL của ứng dụng, giúp định hướng request đến view tương ứng.</a:t>
            </a:r>
            <a:endParaRPr lang="en-US" dirty="0"/>
          </a:p>
        </p:txBody>
      </p:sp>
      <p:sp>
        <p:nvSpPr>
          <p:cNvPr id="18" name="Text 12"/>
          <p:cNvSpPr/>
          <p:nvPr/>
        </p:nvSpPr>
        <p:spPr>
          <a:xfrm>
            <a:off x="2412629" y="5006952"/>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Cấu hình URL</a:t>
            </a:r>
            <a:endParaRPr lang="en-US" sz="1600" dirty="0"/>
          </a:p>
        </p:txBody>
      </p:sp>
      <p:sp>
        <p:nvSpPr>
          <p:cNvPr id="19" name="Text 13"/>
          <p:cNvSpPr/>
          <p:nvPr/>
        </p:nvSpPr>
        <p:spPr>
          <a:xfrm>
            <a:off x="2321560" y="5297170"/>
            <a:ext cx="7939405" cy="506730"/>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Cấu hình static files để quản lý các file tĩnh như CSS, JavaScript, hình ảnh.</a:t>
            </a:r>
            <a:endParaRPr lang="en-US" dirty="0"/>
          </a:p>
        </p:txBody>
      </p:sp>
      <p:sp>
        <p:nvSpPr>
          <p:cNvPr id="20" name="Text 14"/>
          <p:cNvSpPr/>
          <p:nvPr/>
        </p:nvSpPr>
        <p:spPr>
          <a:xfrm>
            <a:off x="542215" y="78090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Cấu hình Django</a:t>
            </a:r>
            <a:endParaRPr lang="en-US" sz="4800" dirty="0"/>
          </a:p>
        </p:txBody>
      </p:sp>
      <p:pic>
        <p:nvPicPr>
          <p:cNvPr id="21" name="Image 4" descr="https://test-kimi-img.moonshot.cn/pub/slides/slides_tmpl/image/25-05-30-10:45:05-d0shncc75iks832je23g.png"/>
          <p:cNvPicPr>
            <a:picLocks noChangeAspect="1"/>
          </p:cNvPicPr>
          <p:nvPr/>
        </p:nvPicPr>
        <p:blipFill>
          <a:blip r:embed="rId3"/>
          <a:stretch>
            <a:fillRect/>
          </a:stretch>
        </p:blipFill>
        <p:spPr>
          <a:xfrm>
            <a:off x="988695" y="1966595"/>
            <a:ext cx="1089025" cy="1089025"/>
          </a:xfrm>
          <a:prstGeom prst="rect">
            <a:avLst/>
          </a:prstGeom>
        </p:spPr>
      </p:pic>
      <p:sp>
        <p:nvSpPr>
          <p:cNvPr id="22" name="Shape 15"/>
          <p:cNvSpPr/>
          <p:nvPr/>
        </p:nvSpPr>
        <p:spPr>
          <a:xfrm>
            <a:off x="1229678" y="2202180"/>
            <a:ext cx="607060" cy="525780"/>
          </a:xfrm>
          <a:prstGeom prst="rect">
            <a:avLst/>
          </a:prstGeom>
          <a:solidFill>
            <a:srgbClr val="000000">
              <a:alpha val="0"/>
            </a:srgbClr>
          </a:solidFill>
        </p:spPr>
      </p:sp>
      <p:sp>
        <p:nvSpPr>
          <p:cNvPr id="23" name="Text 16"/>
          <p:cNvSpPr/>
          <p:nvPr/>
        </p:nvSpPr>
        <p:spPr>
          <a:xfrm>
            <a:off x="1229678" y="2202180"/>
            <a:ext cx="607060" cy="525780"/>
          </a:xfrm>
          <a:prstGeom prst="rect">
            <a:avLst/>
          </a:prstGeom>
          <a:noFill/>
        </p:spPr>
        <p:txBody>
          <a:bodyPr wrap="square" lIns="0" tIns="0" rIns="0" bIns="0" rtlCol="0" anchor="t"/>
          <a:lstStyle/>
          <a:p>
            <a:pPr marL="0" indent="0" algn="ctr">
              <a:lnSpc>
                <a:spcPct val="110000"/>
              </a:lnSpc>
              <a:buNone/>
            </a:pPr>
            <a:r>
              <a:rPr lang="en-US" sz="3600" dirty="0">
                <a:solidFill>
                  <a:srgbClr val="F8D089"/>
                </a:solidFill>
                <a:latin typeface="MiSans" pitchFamily="34" charset="-122"/>
                <a:ea typeface="MiSans" pitchFamily="34" charset="-122"/>
                <a:cs typeface="MiSans" pitchFamily="34" charset="-120"/>
              </a:rPr>
              <a:t>01</a:t>
            </a:r>
            <a:endParaRPr lang="en-US" sz="1600" dirty="0"/>
          </a:p>
        </p:txBody>
      </p:sp>
      <p:pic>
        <p:nvPicPr>
          <p:cNvPr id="24" name="Image 5" descr="https://test-kimi-img.moonshot.cn/pub/slides/slides_tmpl/image/25-05-30-10:45:05-d0shncc75iks832je23g.png"/>
          <p:cNvPicPr>
            <a:picLocks noChangeAspect="1"/>
          </p:cNvPicPr>
          <p:nvPr/>
        </p:nvPicPr>
        <p:blipFill>
          <a:blip r:embed="rId3"/>
          <a:stretch>
            <a:fillRect/>
          </a:stretch>
        </p:blipFill>
        <p:spPr>
          <a:xfrm>
            <a:off x="10260330" y="3519805"/>
            <a:ext cx="1089025" cy="1089025"/>
          </a:xfrm>
          <a:prstGeom prst="rect">
            <a:avLst/>
          </a:prstGeom>
        </p:spPr>
      </p:pic>
      <p:sp>
        <p:nvSpPr>
          <p:cNvPr id="25" name="Shape 17"/>
          <p:cNvSpPr/>
          <p:nvPr/>
        </p:nvSpPr>
        <p:spPr>
          <a:xfrm>
            <a:off x="10501630" y="3755390"/>
            <a:ext cx="607060" cy="525780"/>
          </a:xfrm>
          <a:prstGeom prst="rect">
            <a:avLst/>
          </a:prstGeom>
          <a:solidFill>
            <a:srgbClr val="000000">
              <a:alpha val="0"/>
            </a:srgbClr>
          </a:solidFill>
        </p:spPr>
      </p:sp>
      <p:sp>
        <p:nvSpPr>
          <p:cNvPr id="26" name="Text 18"/>
          <p:cNvSpPr/>
          <p:nvPr/>
        </p:nvSpPr>
        <p:spPr>
          <a:xfrm>
            <a:off x="10501630" y="3755390"/>
            <a:ext cx="607060" cy="525780"/>
          </a:xfrm>
          <a:prstGeom prst="rect">
            <a:avLst/>
          </a:prstGeom>
          <a:noFill/>
        </p:spPr>
        <p:txBody>
          <a:bodyPr wrap="square" lIns="0" tIns="0" rIns="0" bIns="0" rtlCol="0" anchor="t"/>
          <a:lstStyle/>
          <a:p>
            <a:pPr marL="0" indent="0" algn="ctr">
              <a:lnSpc>
                <a:spcPct val="110000"/>
              </a:lnSpc>
              <a:buNone/>
            </a:pPr>
            <a:r>
              <a:rPr lang="en-US" sz="3600" dirty="0">
                <a:solidFill>
                  <a:srgbClr val="F8D089"/>
                </a:solidFill>
                <a:latin typeface="MiSans" pitchFamily="34" charset="-122"/>
                <a:ea typeface="MiSans" pitchFamily="34" charset="-122"/>
                <a:cs typeface="MiSans" pitchFamily="34" charset="-120"/>
              </a:rPr>
              <a:t>02</a:t>
            </a:r>
            <a:endParaRPr lang="en-US" sz="1600" dirty="0"/>
          </a:p>
        </p:txBody>
      </p:sp>
      <p:pic>
        <p:nvPicPr>
          <p:cNvPr id="27" name="Image 6" descr="https://test-kimi-img.moonshot.cn/pub/slides/slides_tmpl/image/25-05-30-10:45:05-d0shncc75iks832je23g.png"/>
          <p:cNvPicPr>
            <a:picLocks noChangeAspect="1"/>
          </p:cNvPicPr>
          <p:nvPr/>
        </p:nvPicPr>
        <p:blipFill>
          <a:blip r:embed="rId3"/>
          <a:stretch>
            <a:fillRect/>
          </a:stretch>
        </p:blipFill>
        <p:spPr>
          <a:xfrm>
            <a:off x="988695" y="5079365"/>
            <a:ext cx="1089025" cy="1089025"/>
          </a:xfrm>
          <a:prstGeom prst="rect">
            <a:avLst/>
          </a:prstGeom>
        </p:spPr>
      </p:pic>
      <p:sp>
        <p:nvSpPr>
          <p:cNvPr id="28" name="Shape 19"/>
          <p:cNvSpPr/>
          <p:nvPr/>
        </p:nvSpPr>
        <p:spPr>
          <a:xfrm>
            <a:off x="1229678" y="5314950"/>
            <a:ext cx="607060" cy="525780"/>
          </a:xfrm>
          <a:prstGeom prst="rect">
            <a:avLst/>
          </a:prstGeom>
          <a:solidFill>
            <a:srgbClr val="000000">
              <a:alpha val="0"/>
            </a:srgbClr>
          </a:solidFill>
        </p:spPr>
      </p:sp>
      <p:sp>
        <p:nvSpPr>
          <p:cNvPr id="29" name="Text 20"/>
          <p:cNvSpPr/>
          <p:nvPr/>
        </p:nvSpPr>
        <p:spPr>
          <a:xfrm>
            <a:off x="1229678" y="5314950"/>
            <a:ext cx="607060" cy="525780"/>
          </a:xfrm>
          <a:prstGeom prst="rect">
            <a:avLst/>
          </a:prstGeom>
          <a:noFill/>
        </p:spPr>
        <p:txBody>
          <a:bodyPr wrap="square" lIns="0" tIns="0" rIns="0" bIns="0" rtlCol="0" anchor="t"/>
          <a:lstStyle/>
          <a:p>
            <a:pPr marL="0" indent="0" algn="ctr">
              <a:lnSpc>
                <a:spcPct val="110000"/>
              </a:lnSpc>
              <a:buNone/>
            </a:pPr>
            <a:r>
              <a:rPr lang="en-US" sz="36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3426"/>
            <a:ext cx="12191999" cy="6864626"/>
          </a:xfrm>
          <a:prstGeom prst="rect">
            <a:avLst/>
          </a:prstGeom>
        </p:spPr>
      </p:pic>
      <p:sp>
        <p:nvSpPr>
          <p:cNvPr id="3" name="Text 0"/>
          <p:cNvSpPr/>
          <p:nvPr/>
        </p:nvSpPr>
        <p:spPr>
          <a:xfrm>
            <a:off x="4382135" y="3300095"/>
            <a:ext cx="3427730" cy="2215515"/>
          </a:xfrm>
          <a:prstGeom prst="rect">
            <a:avLst/>
          </a:prstGeom>
          <a:noFill/>
        </p:spPr>
        <p:txBody>
          <a:bodyPr wrap="square" lIns="0" tIns="0" rIns="0" bIns="0" rtlCol="0" anchor="t">
            <a:spAutoFit/>
          </a:bodyPr>
          <a:lstStyle/>
          <a:p>
            <a:pPr marL="0" indent="0" algn="ctr">
              <a:lnSpc>
                <a:spcPct val="100000"/>
              </a:lnSpc>
              <a:buNone/>
            </a:pPr>
            <a:r>
              <a:rPr lang="en-US" sz="4800" dirty="0">
                <a:solidFill>
                  <a:srgbClr val="000000"/>
                </a:solidFill>
                <a:latin typeface="MiSans" pitchFamily="34" charset="-122"/>
                <a:ea typeface="MiSans" pitchFamily="34" charset="-122"/>
                <a:cs typeface="MiSans" pitchFamily="34" charset="-120"/>
              </a:rPr>
              <a:t>Xây dựng ứng dụng với Django</a:t>
            </a:r>
            <a:endParaRPr lang="en-US" sz="48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101273" y="1383665"/>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05</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test-kimi-img.moonshot.cn/pub/slides/slides_tmpl/image/25-05-30-10:44:45-d0shn7c75iks832je1p0.png"/>
          <p:cNvPicPr>
            <a:picLocks noChangeAspect="1"/>
          </p:cNvPicPr>
          <p:nvPr/>
        </p:nvPicPr>
        <p:blipFill>
          <a:blip r:embed="rId2"/>
          <a:stretch>
            <a:fillRect/>
          </a:stretch>
        </p:blipFill>
        <p:spPr>
          <a:xfrm rot="5400000">
            <a:off x="5375275" y="-3006090"/>
            <a:ext cx="1304925" cy="10728960"/>
          </a:xfrm>
          <a:prstGeom prst="rect">
            <a:avLst/>
          </a:prstGeom>
        </p:spPr>
      </p:pic>
      <p:sp>
        <p:nvSpPr>
          <p:cNvPr id="4" name="Shape 0"/>
          <p:cNvSpPr/>
          <p:nvPr/>
        </p:nvSpPr>
        <p:spPr>
          <a:xfrm flipH="1">
            <a:off x="11314843" y="969148"/>
            <a:ext cx="77797" cy="72000"/>
          </a:xfrm>
          <a:prstGeom prst="ellipse">
            <a:avLst/>
          </a:prstGeom>
          <a:solidFill>
            <a:srgbClr val="FFFFFF"/>
          </a:solidFill>
        </p:spPr>
      </p:sp>
      <p:sp>
        <p:nvSpPr>
          <p:cNvPr id="5" name="Text 1"/>
          <p:cNvSpPr/>
          <p:nvPr/>
        </p:nvSpPr>
        <p:spPr>
          <a:xfrm>
            <a:off x="11314843"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186668" y="969148"/>
            <a:ext cx="77797" cy="72000"/>
          </a:xfrm>
          <a:prstGeom prst="ellipse">
            <a:avLst/>
          </a:prstGeom>
          <a:solidFill>
            <a:srgbClr val="FFFFFF">
              <a:alpha val="56471"/>
            </a:srgbClr>
          </a:solidFill>
        </p:spPr>
      </p:sp>
      <p:sp>
        <p:nvSpPr>
          <p:cNvPr id="7" name="Text 3"/>
          <p:cNvSpPr/>
          <p:nvPr/>
        </p:nvSpPr>
        <p:spPr>
          <a:xfrm>
            <a:off x="11186668"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55654" y="969148"/>
            <a:ext cx="77797" cy="72000"/>
          </a:xfrm>
          <a:prstGeom prst="ellipse">
            <a:avLst/>
          </a:prstGeom>
          <a:solidFill>
            <a:srgbClr val="FFFFFF"/>
          </a:solidFill>
        </p:spPr>
      </p:sp>
      <p:sp>
        <p:nvSpPr>
          <p:cNvPr id="9" name="Text 5"/>
          <p:cNvSpPr/>
          <p:nvPr/>
        </p:nvSpPr>
        <p:spPr>
          <a:xfrm>
            <a:off x="11055654"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24640" y="969148"/>
            <a:ext cx="77797" cy="72000"/>
          </a:xfrm>
          <a:prstGeom prst="ellipse">
            <a:avLst/>
          </a:prstGeom>
          <a:solidFill>
            <a:srgbClr val="FFFFFF">
              <a:alpha val="56471"/>
            </a:srgbClr>
          </a:solidFill>
        </p:spPr>
      </p:sp>
      <p:sp>
        <p:nvSpPr>
          <p:cNvPr id="11" name="Text 7"/>
          <p:cNvSpPr/>
          <p:nvPr/>
        </p:nvSpPr>
        <p:spPr>
          <a:xfrm>
            <a:off x="10924640"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8"/>
          <p:cNvSpPr/>
          <p:nvPr/>
        </p:nvSpPr>
        <p:spPr>
          <a:xfrm>
            <a:off x="1018540" y="2098675"/>
            <a:ext cx="2028825"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Tạo project</a:t>
            </a:r>
            <a:endParaRPr lang="en-US" sz="2000" dirty="0"/>
          </a:p>
        </p:txBody>
      </p:sp>
      <p:sp>
        <p:nvSpPr>
          <p:cNvPr id="13" name="Text 9"/>
          <p:cNvSpPr/>
          <p:nvPr/>
        </p:nvSpPr>
        <p:spPr>
          <a:xfrm>
            <a:off x="3388360" y="1831340"/>
            <a:ext cx="7441565" cy="1087755"/>
          </a:xfrm>
          <a:prstGeom prst="rect">
            <a:avLst/>
          </a:prstGeom>
          <a:noFill/>
        </p:spPr>
        <p:txBody>
          <a:bodyPr wrap="square" lIns="91440" tIns="45720" rIns="91440" bIns="45720" rtlCol="0" anchor="t"/>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Sử dụng lệnh `django-admin startproject project_name` để tạo một project mới.</a:t>
            </a:r>
            <a:endParaRPr lang="en-US" dirty="0">
              <a:solidFill>
                <a:srgbClr val="FFFFFF"/>
              </a:solidFill>
              <a:latin typeface="MiSans" pitchFamily="34" charset="-122"/>
              <a:ea typeface="MiSans" pitchFamily="34" charset="-122"/>
              <a:cs typeface="MiSans" pitchFamily="34" charset="-120"/>
            </a:endParaRPr>
          </a:p>
        </p:txBody>
      </p:sp>
      <p:sp>
        <p:nvSpPr>
          <p:cNvPr id="14" name="Text 10"/>
          <p:cNvSpPr/>
          <p:nvPr/>
        </p:nvSpPr>
        <p:spPr>
          <a:xfrm>
            <a:off x="542215" y="73772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Tạo ứng dụng mới</a:t>
            </a:r>
            <a:endParaRPr lang="en-US" sz="4800" dirty="0"/>
          </a:p>
        </p:txBody>
      </p:sp>
      <p:pic>
        <p:nvPicPr>
          <p:cNvPr id="15" name="Image 2" descr="https://test-kimi-img.moonshot.cn/pub/slides/slides_tmpl/image/25-05-30-10:44:45-d0shn7c75iks832je1p0.png"/>
          <p:cNvPicPr>
            <a:picLocks noChangeAspect="1"/>
          </p:cNvPicPr>
          <p:nvPr/>
        </p:nvPicPr>
        <p:blipFill>
          <a:blip r:embed="rId2"/>
          <a:stretch>
            <a:fillRect/>
          </a:stretch>
        </p:blipFill>
        <p:spPr>
          <a:xfrm rot="5400000">
            <a:off x="5375275" y="-1408430"/>
            <a:ext cx="1304925" cy="10728960"/>
          </a:xfrm>
          <a:prstGeom prst="rect">
            <a:avLst/>
          </a:prstGeom>
        </p:spPr>
      </p:pic>
      <p:sp>
        <p:nvSpPr>
          <p:cNvPr id="16" name="Text 11"/>
          <p:cNvSpPr/>
          <p:nvPr/>
        </p:nvSpPr>
        <p:spPr>
          <a:xfrm>
            <a:off x="1018540" y="3696335"/>
            <a:ext cx="2028825"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Tạo app</a:t>
            </a:r>
            <a:endParaRPr lang="en-US" sz="2000" b="1" dirty="0">
              <a:solidFill>
                <a:srgbClr val="FBE199"/>
              </a:solidFill>
              <a:latin typeface="MiSans" pitchFamily="34" charset="-122"/>
              <a:ea typeface="MiSans" pitchFamily="34" charset="-122"/>
              <a:cs typeface="MiSans" pitchFamily="34" charset="-120"/>
            </a:endParaRPr>
          </a:p>
        </p:txBody>
      </p:sp>
      <p:sp>
        <p:nvSpPr>
          <p:cNvPr id="17" name="Text 12"/>
          <p:cNvSpPr/>
          <p:nvPr/>
        </p:nvSpPr>
        <p:spPr>
          <a:xfrm>
            <a:off x="3388360" y="3429000"/>
            <a:ext cx="7441565" cy="1087755"/>
          </a:xfrm>
          <a:prstGeom prst="rect">
            <a:avLst/>
          </a:prstGeom>
          <a:noFill/>
        </p:spPr>
        <p:txBody>
          <a:bodyPr wrap="square" lIns="91440" tIns="45720" rIns="91440" bIns="45720" rtlCol="0" anchor="t"/>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Trong project, sử dụng lệnh `python manage.py startapp app_name` để tạo một app mới.</a:t>
            </a:r>
            <a:endParaRPr lang="en-US" dirty="0">
              <a:solidFill>
                <a:srgbClr val="FFFFFF"/>
              </a:solidFill>
              <a:latin typeface="MiSans" pitchFamily="34" charset="-122"/>
              <a:ea typeface="MiSans" pitchFamily="34" charset="-122"/>
              <a:cs typeface="MiSans" pitchFamily="34" charset="-120"/>
            </a:endParaRPr>
          </a:p>
        </p:txBody>
      </p:sp>
      <p:pic>
        <p:nvPicPr>
          <p:cNvPr id="18" name="Image 3" descr="https://test-kimi-img.moonshot.cn/pub/slides/slides_tmpl/image/25-05-30-10:44:45-d0shn7c75iks832je1p0.png"/>
          <p:cNvPicPr>
            <a:picLocks noChangeAspect="1"/>
          </p:cNvPicPr>
          <p:nvPr/>
        </p:nvPicPr>
        <p:blipFill>
          <a:blip r:embed="rId2"/>
          <a:stretch>
            <a:fillRect/>
          </a:stretch>
        </p:blipFill>
        <p:spPr>
          <a:xfrm rot="5400000">
            <a:off x="5375275" y="231775"/>
            <a:ext cx="1304925" cy="10728960"/>
          </a:xfrm>
          <a:prstGeom prst="rect">
            <a:avLst/>
          </a:prstGeom>
        </p:spPr>
      </p:pic>
      <p:sp>
        <p:nvSpPr>
          <p:cNvPr id="19" name="Text 13"/>
          <p:cNvSpPr/>
          <p:nvPr/>
        </p:nvSpPr>
        <p:spPr>
          <a:xfrm>
            <a:off x="1018540" y="5336540"/>
            <a:ext cx="2028825" cy="307340"/>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Đăng ký app</a:t>
            </a:r>
            <a:endParaRPr lang="en-US" sz="2000" b="1" dirty="0">
              <a:solidFill>
                <a:srgbClr val="FBE199"/>
              </a:solidFill>
              <a:latin typeface="MiSans" pitchFamily="34" charset="-122"/>
              <a:ea typeface="MiSans" pitchFamily="34" charset="-122"/>
              <a:cs typeface="MiSans" pitchFamily="34" charset="-120"/>
            </a:endParaRPr>
          </a:p>
        </p:txBody>
      </p:sp>
      <p:sp>
        <p:nvSpPr>
          <p:cNvPr id="20" name="Text 14"/>
          <p:cNvSpPr/>
          <p:nvPr/>
        </p:nvSpPr>
        <p:spPr>
          <a:xfrm>
            <a:off x="3388360" y="5069205"/>
            <a:ext cx="7441565" cy="1087755"/>
          </a:xfrm>
          <a:prstGeom prst="rect">
            <a:avLst/>
          </a:prstGeom>
          <a:noFill/>
        </p:spPr>
        <p:txBody>
          <a:bodyPr wrap="square" lIns="91440" tIns="45720" rIns="91440" bIns="45720" rtlCol="0" anchor="t"/>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Đăng ký app trong file `settings.py` để sử dụng app trong project.</a:t>
            </a:r>
            <a:endParaRPr lang="en-US" dirty="0">
              <a:solidFill>
                <a:srgbClr val="FFFFFF"/>
              </a:solidFill>
              <a:latin typeface="MiSans" pitchFamily="34" charset="-122"/>
              <a:ea typeface="MiSans" pitchFamily="34" charset="-122"/>
              <a:cs typeface="MiSans" pitchFamily="34" charset="-12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08-d0shmu475iks832je1i0.png"/>
          <p:cNvPicPr>
            <a:picLocks noChangeAspect="1"/>
          </p:cNvPicPr>
          <p:nvPr/>
        </p:nvPicPr>
        <p:blipFill>
          <a:blip r:embed="rId1"/>
          <a:stretch>
            <a:fillRect/>
          </a:stretch>
        </p:blipFill>
        <p:spPr>
          <a:xfrm>
            <a:off x="-1041" y="0"/>
            <a:ext cx="12192000" cy="6864626"/>
          </a:xfrm>
          <a:prstGeom prst="rect">
            <a:avLst/>
          </a:prstGeom>
        </p:spPr>
      </p:pic>
      <p:pic>
        <p:nvPicPr>
          <p:cNvPr id="3" name="Image 1" descr="https://test-kimi-img.moonshot.cn/pub/slides/slides_tmpl/image/25-05-30-10:45:12-d0shne475iks832je240.png"/>
          <p:cNvPicPr>
            <a:picLocks noChangeAspect="1"/>
          </p:cNvPicPr>
          <p:nvPr/>
        </p:nvPicPr>
        <p:blipFill>
          <a:blip r:embed="rId2"/>
          <a:srcRect l="2053" r="2053"/>
          <a:stretch>
            <a:fillRect/>
          </a:stretch>
        </p:blipFill>
        <p:spPr>
          <a:xfrm>
            <a:off x="-368946" y="-475463"/>
            <a:ext cx="13015728" cy="7644359"/>
          </a:xfrm>
          <a:prstGeom prst="rect">
            <a:avLst/>
          </a:prstGeom>
        </p:spPr>
      </p:pic>
      <p:pic>
        <p:nvPicPr>
          <p:cNvPr id="4" name="Image 2" descr="https://test-kimi-img.moonshot.cn/pub/slides/slides_tmpl/image/25-05-30-10:45:14-d0shnek75iks832je24g.png"/>
          <p:cNvPicPr>
            <a:picLocks noChangeAspect="1"/>
          </p:cNvPicPr>
          <p:nvPr/>
        </p:nvPicPr>
        <p:blipFill>
          <a:blip r:embed="rId3">
            <a:alphaModFix amt="67000"/>
          </a:blip>
          <a:srcRect l="87" r="87"/>
          <a:stretch>
            <a:fillRect/>
          </a:stretch>
        </p:blipFill>
        <p:spPr>
          <a:xfrm>
            <a:off x="-368935" y="-328295"/>
            <a:ext cx="5752465" cy="7325995"/>
          </a:xfrm>
          <a:prstGeom prst="rect">
            <a:avLst/>
          </a:prstGeom>
        </p:spPr>
      </p:pic>
      <p:sp>
        <p:nvSpPr>
          <p:cNvPr id="5" name="Text 0"/>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MiSans" pitchFamily="34" charset="-122"/>
                <a:ea typeface="MiSans" pitchFamily="34" charset="-122"/>
                <a:cs typeface="MiSans" pitchFamily="34" charset="-120"/>
              </a:rPr>
              <a:t> </a:t>
            </a:r>
            <a:endParaRPr lang="en-US" sz="1600" dirty="0"/>
          </a:p>
        </p:txBody>
      </p:sp>
      <p:sp>
        <p:nvSpPr>
          <p:cNvPr id="6" name="Text 1"/>
          <p:cNvSpPr/>
          <p:nvPr/>
        </p:nvSpPr>
        <p:spPr>
          <a:xfrm>
            <a:off x="5457390" y="564114"/>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Định nghĩa model</a:t>
            </a:r>
            <a:endParaRPr lang="en-US" sz="1600" dirty="0"/>
          </a:p>
        </p:txBody>
      </p:sp>
      <p:sp>
        <p:nvSpPr>
          <p:cNvPr id="7" name="Text 2"/>
          <p:cNvSpPr/>
          <p:nvPr/>
        </p:nvSpPr>
        <p:spPr>
          <a:xfrm>
            <a:off x="5366385" y="963930"/>
            <a:ext cx="6240780" cy="64516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Định nghĩa model trong file `models.py` để mô tả cấu trúc dữ liệu.</a:t>
            </a:r>
            <a:endParaRPr lang="en-US" dirty="0">
              <a:solidFill>
                <a:srgbClr val="FFFFFF"/>
              </a:solidFill>
              <a:latin typeface="MiSans" pitchFamily="34" charset="-122"/>
              <a:ea typeface="MiSans" pitchFamily="34" charset="-122"/>
              <a:cs typeface="MiSans" pitchFamily="34" charset="-120"/>
            </a:endParaRPr>
          </a:p>
        </p:txBody>
      </p:sp>
      <p:sp>
        <p:nvSpPr>
          <p:cNvPr id="8" name="Text 3"/>
          <p:cNvSpPr/>
          <p:nvPr/>
        </p:nvSpPr>
        <p:spPr>
          <a:xfrm>
            <a:off x="5927439" y="2625212"/>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Áp dụng model</a:t>
            </a:r>
            <a:endParaRPr lang="en-US" sz="1600" dirty="0"/>
          </a:p>
        </p:txBody>
      </p:sp>
      <p:sp>
        <p:nvSpPr>
          <p:cNvPr id="9" name="Text 4"/>
          <p:cNvSpPr/>
          <p:nvPr/>
        </p:nvSpPr>
        <p:spPr>
          <a:xfrm>
            <a:off x="5836155" y="3019791"/>
            <a:ext cx="5828116" cy="92202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Sử dụng lệnh `python manage.py makemigrations` và `python manage.py migrate` để áp dụng model vào cơ sở dữ liệu.</a:t>
            </a:r>
            <a:endParaRPr lang="en-US" dirty="0">
              <a:solidFill>
                <a:srgbClr val="FFFFFF"/>
              </a:solidFill>
              <a:latin typeface="MiSans" pitchFamily="34" charset="-122"/>
              <a:ea typeface="MiSans" pitchFamily="34" charset="-122"/>
              <a:cs typeface="MiSans" pitchFamily="34" charset="-120"/>
            </a:endParaRPr>
          </a:p>
        </p:txBody>
      </p:sp>
      <p:sp>
        <p:nvSpPr>
          <p:cNvPr id="10" name="Text 5"/>
          <p:cNvSpPr/>
          <p:nvPr/>
        </p:nvSpPr>
        <p:spPr>
          <a:xfrm>
            <a:off x="5548232" y="4669090"/>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Ví dụ về model</a:t>
            </a:r>
            <a:endParaRPr lang="en-US" sz="1600" dirty="0"/>
          </a:p>
        </p:txBody>
      </p:sp>
      <p:sp>
        <p:nvSpPr>
          <p:cNvPr id="11" name="Text 6"/>
          <p:cNvSpPr/>
          <p:nvPr/>
        </p:nvSpPr>
        <p:spPr>
          <a:xfrm>
            <a:off x="5457190" y="5078095"/>
            <a:ext cx="6035040" cy="64516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Ví dụ: Tạo model `Product` với các trường `name`, `price`, `description`.</a:t>
            </a:r>
            <a:endParaRPr lang="en-US" dirty="0">
              <a:solidFill>
                <a:srgbClr val="FFFFFF"/>
              </a:solidFill>
              <a:latin typeface="MiSans" pitchFamily="34" charset="-122"/>
              <a:ea typeface="MiSans" pitchFamily="34" charset="-122"/>
              <a:cs typeface="MiSans" pitchFamily="34" charset="-120"/>
            </a:endParaRPr>
          </a:p>
        </p:txBody>
      </p:sp>
      <p:sp>
        <p:nvSpPr>
          <p:cNvPr id="12" name="Text 7"/>
          <p:cNvSpPr/>
          <p:nvPr/>
        </p:nvSpPr>
        <p:spPr>
          <a:xfrm>
            <a:off x="-53975" y="2625090"/>
            <a:ext cx="4938395" cy="1506220"/>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Xây dựng model</a:t>
            </a:r>
            <a:endParaRPr lang="en-US" sz="4800" dirty="0"/>
          </a:p>
        </p:txBody>
      </p:sp>
      <p:pic>
        <p:nvPicPr>
          <p:cNvPr id="13" name="Image 3" descr="https://test-kimi-img.moonshot.cn/pub/slides/slides_tmpl/image/25-05-30-10:45:02-d0shnbk75iks832je210.png"/>
          <p:cNvPicPr>
            <a:picLocks noChangeAspect="1"/>
          </p:cNvPicPr>
          <p:nvPr/>
        </p:nvPicPr>
        <p:blipFill>
          <a:blip r:embed="rId4"/>
          <a:stretch>
            <a:fillRect/>
          </a:stretch>
        </p:blipFill>
        <p:spPr>
          <a:xfrm>
            <a:off x="4511040" y="905510"/>
            <a:ext cx="637540" cy="637540"/>
          </a:xfrm>
          <a:prstGeom prst="rect">
            <a:avLst/>
          </a:prstGeom>
        </p:spPr>
      </p:pic>
      <p:sp>
        <p:nvSpPr>
          <p:cNvPr id="14" name="Shape 8"/>
          <p:cNvSpPr/>
          <p:nvPr/>
        </p:nvSpPr>
        <p:spPr>
          <a:xfrm>
            <a:off x="4593273" y="1014730"/>
            <a:ext cx="473075" cy="409575"/>
          </a:xfrm>
          <a:prstGeom prst="rect">
            <a:avLst/>
          </a:prstGeom>
          <a:solidFill>
            <a:srgbClr val="000000">
              <a:alpha val="0"/>
            </a:srgbClr>
          </a:solidFill>
        </p:spPr>
      </p:sp>
      <p:sp>
        <p:nvSpPr>
          <p:cNvPr id="15" name="Text 9"/>
          <p:cNvSpPr/>
          <p:nvPr/>
        </p:nvSpPr>
        <p:spPr>
          <a:xfrm>
            <a:off x="4593273" y="101473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01</a:t>
            </a:r>
            <a:endParaRPr lang="en-US" sz="1600" dirty="0"/>
          </a:p>
        </p:txBody>
      </p:sp>
      <p:pic>
        <p:nvPicPr>
          <p:cNvPr id="16" name="Image 4" descr="https://test-kimi-img.moonshot.cn/pub/slides/slides_tmpl/image/25-05-30-10:45:02-d0shnbk75iks832je210.png"/>
          <p:cNvPicPr>
            <a:picLocks noChangeAspect="1"/>
          </p:cNvPicPr>
          <p:nvPr/>
        </p:nvPicPr>
        <p:blipFill>
          <a:blip r:embed="rId4"/>
          <a:stretch>
            <a:fillRect/>
          </a:stretch>
        </p:blipFill>
        <p:spPr>
          <a:xfrm>
            <a:off x="5041265" y="2932430"/>
            <a:ext cx="637540" cy="637540"/>
          </a:xfrm>
          <a:prstGeom prst="rect">
            <a:avLst/>
          </a:prstGeom>
        </p:spPr>
      </p:pic>
      <p:sp>
        <p:nvSpPr>
          <p:cNvPr id="17" name="Shape 10"/>
          <p:cNvSpPr/>
          <p:nvPr/>
        </p:nvSpPr>
        <p:spPr>
          <a:xfrm>
            <a:off x="5123498" y="3041650"/>
            <a:ext cx="473075" cy="409575"/>
          </a:xfrm>
          <a:prstGeom prst="rect">
            <a:avLst/>
          </a:prstGeom>
          <a:solidFill>
            <a:srgbClr val="000000">
              <a:alpha val="0"/>
            </a:srgbClr>
          </a:solidFill>
        </p:spPr>
      </p:sp>
      <p:sp>
        <p:nvSpPr>
          <p:cNvPr id="18" name="Text 11"/>
          <p:cNvSpPr/>
          <p:nvPr/>
        </p:nvSpPr>
        <p:spPr>
          <a:xfrm>
            <a:off x="5123498" y="304165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02</a:t>
            </a:r>
            <a:endParaRPr lang="en-US" sz="1600" dirty="0"/>
          </a:p>
        </p:txBody>
      </p:sp>
      <p:pic>
        <p:nvPicPr>
          <p:cNvPr id="19" name="Image 5" descr="https://test-kimi-img.moonshot.cn/pub/slides/slides_tmpl/image/25-05-30-10:45:02-d0shnbk75iks832je210.png"/>
          <p:cNvPicPr>
            <a:picLocks noChangeAspect="1"/>
          </p:cNvPicPr>
          <p:nvPr/>
        </p:nvPicPr>
        <p:blipFill>
          <a:blip r:embed="rId4"/>
          <a:stretch>
            <a:fillRect/>
          </a:stretch>
        </p:blipFill>
        <p:spPr>
          <a:xfrm>
            <a:off x="4667250" y="4585335"/>
            <a:ext cx="637540" cy="637540"/>
          </a:xfrm>
          <a:prstGeom prst="rect">
            <a:avLst/>
          </a:prstGeom>
        </p:spPr>
      </p:pic>
      <p:sp>
        <p:nvSpPr>
          <p:cNvPr id="20" name="Shape 12"/>
          <p:cNvSpPr/>
          <p:nvPr/>
        </p:nvSpPr>
        <p:spPr>
          <a:xfrm>
            <a:off x="4749483" y="4694555"/>
            <a:ext cx="473075" cy="409575"/>
          </a:xfrm>
          <a:prstGeom prst="rect">
            <a:avLst/>
          </a:prstGeom>
          <a:solidFill>
            <a:srgbClr val="000000">
              <a:alpha val="0"/>
            </a:srgbClr>
          </a:solidFill>
        </p:spPr>
      </p:sp>
      <p:sp>
        <p:nvSpPr>
          <p:cNvPr id="21" name="Text 13"/>
          <p:cNvSpPr/>
          <p:nvPr/>
        </p:nvSpPr>
        <p:spPr>
          <a:xfrm>
            <a:off x="4749483" y="469455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56-d0shna475iks832je200.png"/>
          <p:cNvPicPr>
            <a:picLocks noChangeAspect="1"/>
          </p:cNvPicPr>
          <p:nvPr/>
        </p:nvPicPr>
        <p:blipFill>
          <a:blip r:embed="rId1"/>
          <a:stretch>
            <a:fillRect/>
          </a:stretch>
        </p:blipFill>
        <p:spPr>
          <a:xfrm>
            <a:off x="1438905" y="3306486"/>
            <a:ext cx="1219200" cy="1193800"/>
          </a:xfrm>
          <a:prstGeom prst="rect">
            <a:avLst/>
          </a:prstGeom>
        </p:spPr>
      </p:pic>
      <p:pic>
        <p:nvPicPr>
          <p:cNvPr id="3" name="Image 1" descr="https://test-kimi-img.moonshot.cn/pub/slides/slides_tmpl/image/25-05-30-10:45:02-d0shnbk75iks832je21g.png"/>
          <p:cNvPicPr>
            <a:picLocks noChangeAspect="1"/>
          </p:cNvPicPr>
          <p:nvPr/>
        </p:nvPicPr>
        <p:blipFill>
          <a:blip r:embed="rId2"/>
          <a:srcRect l="45058" r="294" b="33557"/>
          <a:stretch>
            <a:fillRect/>
          </a:stretch>
        </p:blipFill>
        <p:spPr>
          <a:xfrm>
            <a:off x="-3178" y="-1789"/>
            <a:ext cx="12195178" cy="6866415"/>
          </a:xfrm>
          <a:prstGeom prst="rect">
            <a:avLst/>
          </a:prstGeom>
        </p:spPr>
      </p:pic>
      <p:pic>
        <p:nvPicPr>
          <p:cNvPr id="4" name="Image 2" descr="https://test-kimi-img.moonshot.cn/pub/slides/slides_tmpl/image/25-05-30-10:44:56-d0shna475iks832je20g.png"/>
          <p:cNvPicPr>
            <a:picLocks noChangeAspect="1"/>
          </p:cNvPicPr>
          <p:nvPr/>
        </p:nvPicPr>
        <p:blipFill>
          <a:blip r:embed="rId3"/>
          <a:stretch>
            <a:fillRect/>
          </a:stretch>
        </p:blipFill>
        <p:spPr>
          <a:xfrm>
            <a:off x="1583029" y="3128154"/>
            <a:ext cx="9345841" cy="1475659"/>
          </a:xfrm>
          <a:prstGeom prst="rect">
            <a:avLst/>
          </a:prstGeom>
        </p:spPr>
      </p:pic>
      <p:sp>
        <p:nvSpPr>
          <p:cNvPr id="5" name="Shape 0"/>
          <p:cNvSpPr/>
          <p:nvPr/>
        </p:nvSpPr>
        <p:spPr>
          <a:xfrm flipH="1">
            <a:off x="11314843" y="981848"/>
            <a:ext cx="77797" cy="72000"/>
          </a:xfrm>
          <a:prstGeom prst="ellipse">
            <a:avLst/>
          </a:prstGeom>
          <a:solidFill>
            <a:srgbClr val="FFFFFF"/>
          </a:solidFill>
        </p:spPr>
      </p:sp>
      <p:sp>
        <p:nvSpPr>
          <p:cNvPr id="6"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2"/>
          <p:cNvSpPr/>
          <p:nvPr/>
        </p:nvSpPr>
        <p:spPr>
          <a:xfrm flipH="1">
            <a:off x="11186668" y="981848"/>
            <a:ext cx="77797" cy="72000"/>
          </a:xfrm>
          <a:prstGeom prst="ellipse">
            <a:avLst/>
          </a:prstGeom>
          <a:solidFill>
            <a:srgbClr val="FFFFFF">
              <a:alpha val="56471"/>
            </a:srgbClr>
          </a:solidFill>
        </p:spPr>
      </p:sp>
      <p:sp>
        <p:nvSpPr>
          <p:cNvPr id="8"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9" name="Image 3" descr="https://test-kimi-img.moonshot.cn/pub/slides/slides_tmpl/image/25-05-30-10:44:56-d0shna475iks832je20g.png"/>
          <p:cNvPicPr>
            <a:picLocks noChangeAspect="1"/>
          </p:cNvPicPr>
          <p:nvPr/>
        </p:nvPicPr>
        <p:blipFill>
          <a:blip r:embed="rId3"/>
          <a:stretch>
            <a:fillRect/>
          </a:stretch>
        </p:blipFill>
        <p:spPr>
          <a:xfrm>
            <a:off x="650341" y="1534296"/>
            <a:ext cx="9345841" cy="1475659"/>
          </a:xfrm>
          <a:prstGeom prst="rect">
            <a:avLst/>
          </a:prstGeom>
        </p:spPr>
      </p:pic>
      <p:pic>
        <p:nvPicPr>
          <p:cNvPr id="10" name="Image 4" descr="https://test-kimi-img.moonshot.cn/pub/slides/slides_tmpl/image/25-05-30-10:44:56-d0shna475iks832je20g.png"/>
          <p:cNvPicPr>
            <a:picLocks noChangeAspect="1"/>
          </p:cNvPicPr>
          <p:nvPr/>
        </p:nvPicPr>
        <p:blipFill>
          <a:blip r:embed="rId3"/>
          <a:stretch>
            <a:fillRect/>
          </a:stretch>
        </p:blipFill>
        <p:spPr>
          <a:xfrm>
            <a:off x="2918053" y="4729056"/>
            <a:ext cx="9345841" cy="1475659"/>
          </a:xfrm>
          <a:prstGeom prst="rect">
            <a:avLst/>
          </a:prstGeom>
        </p:spPr>
      </p:pic>
      <p:sp>
        <p:nvSpPr>
          <p:cNvPr id="11" name="Shape 4"/>
          <p:cNvSpPr/>
          <p:nvPr/>
        </p:nvSpPr>
        <p:spPr>
          <a:xfrm flipH="1">
            <a:off x="11055654" y="981848"/>
            <a:ext cx="77797" cy="72000"/>
          </a:xfrm>
          <a:prstGeom prst="ellipse">
            <a:avLst/>
          </a:prstGeom>
          <a:solidFill>
            <a:srgbClr val="FFFFFF"/>
          </a:solidFill>
        </p:spPr>
      </p:sp>
      <p:sp>
        <p:nvSpPr>
          <p:cNvPr id="12"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6"/>
          <p:cNvSpPr/>
          <p:nvPr/>
        </p:nvSpPr>
        <p:spPr>
          <a:xfrm flipH="1">
            <a:off x="10924640" y="981848"/>
            <a:ext cx="77797" cy="72000"/>
          </a:xfrm>
          <a:prstGeom prst="ellipse">
            <a:avLst/>
          </a:prstGeom>
          <a:solidFill>
            <a:srgbClr val="FFFFFF">
              <a:alpha val="56471"/>
            </a:srgbClr>
          </a:solidFill>
        </p:spPr>
      </p:sp>
      <p:sp>
        <p:nvSpPr>
          <p:cNvPr id="14"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1599543" y="1724277"/>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Định nghĩa view</a:t>
            </a:r>
            <a:endParaRPr lang="en-US" sz="1600" dirty="0"/>
          </a:p>
        </p:txBody>
      </p:sp>
      <p:sp>
        <p:nvSpPr>
          <p:cNvPr id="16" name="Text 9"/>
          <p:cNvSpPr/>
          <p:nvPr/>
        </p:nvSpPr>
        <p:spPr>
          <a:xfrm>
            <a:off x="1508259" y="2051994"/>
            <a:ext cx="7796220" cy="460375"/>
          </a:xfrm>
          <a:prstGeom prst="rect">
            <a:avLst/>
          </a:prstGeom>
          <a:noFill/>
        </p:spPr>
        <p:txBody>
          <a:bodyPr wrap="square" lIns="91440" tIns="45720" rIns="91440" bIns="45720" rtlCol="0" anchor="t">
            <a:spAutoFit/>
          </a:bodyPr>
          <a:lstStyle/>
          <a:p>
            <a:pPr marL="0" indent="0" algn="just">
              <a:lnSpc>
                <a:spcPct val="120000"/>
              </a:lnSpc>
              <a:buNone/>
            </a:pPr>
            <a:r>
              <a:rPr lang="en-US" sz="2000" dirty="0">
                <a:solidFill>
                  <a:srgbClr val="FFFFFF"/>
                </a:solidFill>
                <a:latin typeface="MiSans" pitchFamily="34" charset="-122"/>
                <a:ea typeface="MiSans" pitchFamily="34" charset="-122"/>
                <a:cs typeface="MiSans" pitchFamily="34" charset="-120"/>
              </a:rPr>
              <a:t>Định nghĩa view trong file `views.py` để xử lý logic của ứng dụng.</a:t>
            </a:r>
            <a:endParaRPr lang="en-US" sz="2000" dirty="0">
              <a:solidFill>
                <a:srgbClr val="FFFFFF"/>
              </a:solidFill>
              <a:latin typeface="MiSans" pitchFamily="34" charset="-122"/>
              <a:ea typeface="MiSans" pitchFamily="34" charset="-122"/>
              <a:cs typeface="MiSans" pitchFamily="34" charset="-120"/>
            </a:endParaRPr>
          </a:p>
        </p:txBody>
      </p:sp>
      <p:sp>
        <p:nvSpPr>
          <p:cNvPr id="17" name="Text 10"/>
          <p:cNvSpPr/>
          <p:nvPr/>
        </p:nvSpPr>
        <p:spPr>
          <a:xfrm>
            <a:off x="2552033" y="3296639"/>
            <a:ext cx="486849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Kết nối view với URL</a:t>
            </a:r>
            <a:endParaRPr lang="en-US" sz="1600" dirty="0"/>
          </a:p>
        </p:txBody>
      </p:sp>
      <p:sp>
        <p:nvSpPr>
          <p:cNvPr id="18" name="Text 11"/>
          <p:cNvSpPr/>
          <p:nvPr/>
        </p:nvSpPr>
        <p:spPr>
          <a:xfrm>
            <a:off x="2460749" y="3624356"/>
            <a:ext cx="7796220" cy="829945"/>
          </a:xfrm>
          <a:prstGeom prst="rect">
            <a:avLst/>
          </a:prstGeom>
          <a:noFill/>
        </p:spPr>
        <p:txBody>
          <a:bodyPr wrap="square" lIns="91440" tIns="45720" rIns="91440" bIns="45720" rtlCol="0" anchor="t">
            <a:spAutoFit/>
          </a:bodyPr>
          <a:lstStyle/>
          <a:p>
            <a:pPr marL="0" indent="0" algn="just">
              <a:lnSpc>
                <a:spcPct val="120000"/>
              </a:lnSpc>
              <a:buNone/>
            </a:pPr>
            <a:r>
              <a:rPr lang="en-US" sz="2000" dirty="0">
                <a:solidFill>
                  <a:srgbClr val="FFFFFF"/>
                </a:solidFill>
                <a:latin typeface="MiSans" pitchFamily="34" charset="-122"/>
                <a:ea typeface="MiSans" pitchFamily="34" charset="-122"/>
                <a:cs typeface="MiSans" pitchFamily="34" charset="-120"/>
              </a:rPr>
              <a:t>Trong file `urls.py`, kết nối view với URL để người dùng có thể truy cập.</a:t>
            </a:r>
            <a:endParaRPr lang="en-US" sz="2000" dirty="0">
              <a:solidFill>
                <a:srgbClr val="FFFFFF"/>
              </a:solidFill>
              <a:latin typeface="MiSans" pitchFamily="34" charset="-122"/>
              <a:ea typeface="MiSans" pitchFamily="34" charset="-122"/>
              <a:cs typeface="MiSans" pitchFamily="34" charset="-120"/>
            </a:endParaRPr>
          </a:p>
        </p:txBody>
      </p:sp>
      <p:sp>
        <p:nvSpPr>
          <p:cNvPr id="19" name="Text 12"/>
          <p:cNvSpPr/>
          <p:nvPr/>
        </p:nvSpPr>
        <p:spPr>
          <a:xfrm>
            <a:off x="3882681" y="4923796"/>
            <a:ext cx="456369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Ví dụ về view</a:t>
            </a:r>
            <a:endParaRPr lang="en-US" sz="1600" dirty="0"/>
          </a:p>
        </p:txBody>
      </p:sp>
      <p:sp>
        <p:nvSpPr>
          <p:cNvPr id="20" name="Text 13"/>
          <p:cNvSpPr/>
          <p:nvPr/>
        </p:nvSpPr>
        <p:spPr>
          <a:xfrm>
            <a:off x="3791397" y="5200712"/>
            <a:ext cx="7720665" cy="460375"/>
          </a:xfrm>
          <a:prstGeom prst="rect">
            <a:avLst/>
          </a:prstGeom>
          <a:noFill/>
        </p:spPr>
        <p:txBody>
          <a:bodyPr wrap="square" lIns="91440" tIns="45720" rIns="91440" bIns="45720" rtlCol="0" anchor="t">
            <a:spAutoFit/>
          </a:bodyPr>
          <a:lstStyle/>
          <a:p>
            <a:pPr marL="0" indent="0" algn="just">
              <a:lnSpc>
                <a:spcPct val="120000"/>
              </a:lnSpc>
              <a:buNone/>
            </a:pPr>
            <a:r>
              <a:rPr lang="en-US" sz="2000" dirty="0">
                <a:solidFill>
                  <a:srgbClr val="FFFFFF"/>
                </a:solidFill>
                <a:latin typeface="MiSans" pitchFamily="34" charset="-122"/>
                <a:ea typeface="MiSans" pitchFamily="34" charset="-122"/>
                <a:cs typeface="MiSans" pitchFamily="34" charset="-120"/>
              </a:rPr>
              <a:t>Ví dụ: Tạo view để hiển thị danh sách sản phẩm.</a:t>
            </a:r>
            <a:endParaRPr lang="en-US" sz="2000" dirty="0">
              <a:solidFill>
                <a:srgbClr val="FFFFFF"/>
              </a:solidFill>
              <a:latin typeface="MiSans" pitchFamily="34" charset="-122"/>
              <a:ea typeface="MiSans" pitchFamily="34" charset="-122"/>
              <a:cs typeface="MiSans" pitchFamily="34" charset="-120"/>
            </a:endParaRPr>
          </a:p>
        </p:txBody>
      </p:sp>
      <p:sp>
        <p:nvSpPr>
          <p:cNvPr id="21" name="Text 14"/>
          <p:cNvSpPr/>
          <p:nvPr/>
        </p:nvSpPr>
        <p:spPr>
          <a:xfrm>
            <a:off x="575870" y="433561"/>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Xây dựng view</a:t>
            </a:r>
            <a:endParaRPr lang="en-US" sz="4800" dirty="0"/>
          </a:p>
        </p:txBody>
      </p:sp>
      <p:sp>
        <p:nvSpPr>
          <p:cNvPr id="22" name="Shape 15"/>
          <p:cNvSpPr/>
          <p:nvPr/>
        </p:nvSpPr>
        <p:spPr>
          <a:xfrm>
            <a:off x="691515" y="6181725"/>
            <a:ext cx="0" cy="125730"/>
          </a:xfrm>
          <a:prstGeom prst="line">
            <a:avLst/>
          </a:prstGeom>
          <a:noFill/>
          <a:ln w="12700">
            <a:solidFill>
              <a:srgbClr val="FFFFFF"/>
            </a:solidFill>
            <a:prstDash val="solid"/>
            <a:headEnd type="none"/>
            <a:tailEnd type="none"/>
          </a:ln>
        </p:spPr>
      </p:sp>
      <p:sp>
        <p:nvSpPr>
          <p:cNvPr id="23" name="Shape 16"/>
          <p:cNvSpPr/>
          <p:nvPr/>
        </p:nvSpPr>
        <p:spPr>
          <a:xfrm>
            <a:off x="779780" y="6181725"/>
            <a:ext cx="0" cy="125730"/>
          </a:xfrm>
          <a:prstGeom prst="line">
            <a:avLst/>
          </a:prstGeom>
          <a:noFill/>
          <a:ln w="12700">
            <a:solidFill>
              <a:srgbClr val="FFFFFF"/>
            </a:solidFill>
            <a:prstDash val="solid"/>
            <a:headEnd type="none"/>
            <a:tailEnd type="none"/>
          </a:ln>
        </p:spPr>
      </p:sp>
      <p:sp>
        <p:nvSpPr>
          <p:cNvPr id="24" name="Shape 17"/>
          <p:cNvSpPr/>
          <p:nvPr/>
        </p:nvSpPr>
        <p:spPr>
          <a:xfrm>
            <a:off x="867410" y="6134735"/>
            <a:ext cx="0" cy="220345"/>
          </a:xfrm>
          <a:prstGeom prst="line">
            <a:avLst/>
          </a:prstGeom>
          <a:noFill/>
          <a:ln w="12700">
            <a:solidFill>
              <a:srgbClr val="FFFFFF"/>
            </a:solidFill>
            <a:prstDash val="solid"/>
            <a:headEnd type="none"/>
            <a:tailEnd type="none"/>
          </a:ln>
        </p:spPr>
      </p:sp>
      <p:sp>
        <p:nvSpPr>
          <p:cNvPr id="25" name="Shape 18"/>
          <p:cNvSpPr/>
          <p:nvPr/>
        </p:nvSpPr>
        <p:spPr>
          <a:xfrm>
            <a:off x="955675" y="6181725"/>
            <a:ext cx="0" cy="125730"/>
          </a:xfrm>
          <a:prstGeom prst="line">
            <a:avLst/>
          </a:prstGeom>
          <a:noFill/>
          <a:ln w="12700">
            <a:solidFill>
              <a:srgbClr val="FFFFFF"/>
            </a:solidFill>
            <a:prstDash val="solid"/>
            <a:headEnd type="none"/>
            <a:tailEnd type="none"/>
          </a:ln>
        </p:spPr>
      </p:sp>
      <p:sp>
        <p:nvSpPr>
          <p:cNvPr id="26" name="Shape 19"/>
          <p:cNvSpPr/>
          <p:nvPr/>
        </p:nvSpPr>
        <p:spPr>
          <a:xfrm>
            <a:off x="1043940" y="6181725"/>
            <a:ext cx="0" cy="125730"/>
          </a:xfrm>
          <a:prstGeom prst="line">
            <a:avLst/>
          </a:prstGeom>
          <a:noFill/>
          <a:ln w="12700">
            <a:solidFill>
              <a:srgbClr val="FFFFFF"/>
            </a:solidFill>
            <a:prstDash val="solid"/>
            <a:headEnd type="none"/>
            <a:tailEnd type="none"/>
          </a:ln>
        </p:spPr>
      </p:sp>
      <p:pic>
        <p:nvPicPr>
          <p:cNvPr id="27" name="Image 5" descr="https://test-kimi-img.moonshot.cn/pub/slides/slides_tmpl/image/25-05-30-10:45:02-d0shnbk75iks832je210.png"/>
          <p:cNvPicPr>
            <a:picLocks noChangeAspect="1"/>
          </p:cNvPicPr>
          <p:nvPr/>
        </p:nvPicPr>
        <p:blipFill>
          <a:blip r:embed="rId4"/>
          <a:stretch>
            <a:fillRect/>
          </a:stretch>
        </p:blipFill>
        <p:spPr>
          <a:xfrm>
            <a:off x="801370" y="1965325"/>
            <a:ext cx="637540" cy="637540"/>
          </a:xfrm>
          <a:prstGeom prst="rect">
            <a:avLst/>
          </a:prstGeom>
        </p:spPr>
      </p:pic>
      <p:sp>
        <p:nvSpPr>
          <p:cNvPr id="28" name="Shape 20"/>
          <p:cNvSpPr/>
          <p:nvPr/>
        </p:nvSpPr>
        <p:spPr>
          <a:xfrm>
            <a:off x="883603" y="2074545"/>
            <a:ext cx="473075" cy="409575"/>
          </a:xfrm>
          <a:prstGeom prst="rect">
            <a:avLst/>
          </a:prstGeom>
          <a:solidFill>
            <a:srgbClr val="000000">
              <a:alpha val="0"/>
            </a:srgbClr>
          </a:solidFill>
        </p:spPr>
      </p:sp>
      <p:sp>
        <p:nvSpPr>
          <p:cNvPr id="29" name="Text 21"/>
          <p:cNvSpPr/>
          <p:nvPr/>
        </p:nvSpPr>
        <p:spPr>
          <a:xfrm>
            <a:off x="883603" y="207454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01</a:t>
            </a:r>
            <a:endParaRPr lang="en-US" sz="1600" dirty="0"/>
          </a:p>
        </p:txBody>
      </p:sp>
      <p:pic>
        <p:nvPicPr>
          <p:cNvPr id="30" name="Image 6" descr="https://test-kimi-img.moonshot.cn/pub/slides/slides_tmpl/image/25-05-30-10:45:02-d0shnbk75iks832je210.png"/>
          <p:cNvPicPr>
            <a:picLocks noChangeAspect="1"/>
          </p:cNvPicPr>
          <p:nvPr/>
        </p:nvPicPr>
        <p:blipFill>
          <a:blip r:embed="rId4"/>
          <a:stretch>
            <a:fillRect/>
          </a:stretch>
        </p:blipFill>
        <p:spPr>
          <a:xfrm>
            <a:off x="1798320" y="3571240"/>
            <a:ext cx="637540" cy="637540"/>
          </a:xfrm>
          <a:prstGeom prst="rect">
            <a:avLst/>
          </a:prstGeom>
        </p:spPr>
      </p:pic>
      <p:sp>
        <p:nvSpPr>
          <p:cNvPr id="31" name="Shape 22"/>
          <p:cNvSpPr/>
          <p:nvPr/>
        </p:nvSpPr>
        <p:spPr>
          <a:xfrm>
            <a:off x="1880553" y="3680460"/>
            <a:ext cx="473075" cy="409575"/>
          </a:xfrm>
          <a:prstGeom prst="rect">
            <a:avLst/>
          </a:prstGeom>
          <a:solidFill>
            <a:srgbClr val="000000">
              <a:alpha val="0"/>
            </a:srgbClr>
          </a:solidFill>
        </p:spPr>
      </p:sp>
      <p:sp>
        <p:nvSpPr>
          <p:cNvPr id="32" name="Text 23"/>
          <p:cNvSpPr/>
          <p:nvPr/>
        </p:nvSpPr>
        <p:spPr>
          <a:xfrm>
            <a:off x="1880553" y="368046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02</a:t>
            </a:r>
            <a:endParaRPr lang="en-US" sz="1600" dirty="0"/>
          </a:p>
        </p:txBody>
      </p:sp>
      <p:pic>
        <p:nvPicPr>
          <p:cNvPr id="33" name="Image 7" descr="https://test-kimi-img.moonshot.cn/pub/slides/slides_tmpl/image/25-05-30-10:45:02-d0shnbk75iks832je210.png"/>
          <p:cNvPicPr>
            <a:picLocks noChangeAspect="1"/>
          </p:cNvPicPr>
          <p:nvPr/>
        </p:nvPicPr>
        <p:blipFill>
          <a:blip r:embed="rId4"/>
          <a:stretch>
            <a:fillRect/>
          </a:stretch>
        </p:blipFill>
        <p:spPr>
          <a:xfrm>
            <a:off x="3121025" y="5180965"/>
            <a:ext cx="637540" cy="637540"/>
          </a:xfrm>
          <a:prstGeom prst="rect">
            <a:avLst/>
          </a:prstGeom>
        </p:spPr>
      </p:pic>
      <p:sp>
        <p:nvSpPr>
          <p:cNvPr id="34" name="Shape 24"/>
          <p:cNvSpPr/>
          <p:nvPr/>
        </p:nvSpPr>
        <p:spPr>
          <a:xfrm>
            <a:off x="3203258" y="5290185"/>
            <a:ext cx="473075" cy="409575"/>
          </a:xfrm>
          <a:prstGeom prst="rect">
            <a:avLst/>
          </a:prstGeom>
          <a:solidFill>
            <a:srgbClr val="000000">
              <a:alpha val="0"/>
            </a:srgbClr>
          </a:solidFill>
        </p:spPr>
      </p:sp>
      <p:sp>
        <p:nvSpPr>
          <p:cNvPr id="35" name="Text 25"/>
          <p:cNvSpPr/>
          <p:nvPr/>
        </p:nvSpPr>
        <p:spPr>
          <a:xfrm>
            <a:off x="3203258" y="529018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20-d0shmi475iks832je1a0.png"/>
          <p:cNvPicPr>
            <a:picLocks noChangeAspect="1"/>
          </p:cNvPicPr>
          <p:nvPr/>
        </p:nvPicPr>
        <p:blipFill>
          <a:blip r:embed="rId1"/>
          <a:srcRect t="18" b="18"/>
          <a:stretch>
            <a:fillRect/>
          </a:stretch>
        </p:blipFill>
        <p:spPr>
          <a:xfrm>
            <a:off x="-11363" y="0"/>
            <a:ext cx="12203363" cy="6871023"/>
          </a:xfrm>
          <a:prstGeom prst="rect">
            <a:avLst/>
          </a:prstGeom>
        </p:spPr>
      </p:pic>
      <p:sp>
        <p:nvSpPr>
          <p:cNvPr id="4" name="Shape 0"/>
          <p:cNvSpPr/>
          <p:nvPr/>
        </p:nvSpPr>
        <p:spPr>
          <a:xfrm>
            <a:off x="863600" y="6177280"/>
            <a:ext cx="0" cy="125730"/>
          </a:xfrm>
          <a:prstGeom prst="line">
            <a:avLst/>
          </a:prstGeom>
          <a:noFill/>
          <a:ln w="12700">
            <a:solidFill>
              <a:srgbClr val="FFFFFF"/>
            </a:solidFill>
            <a:prstDash val="solid"/>
            <a:headEnd type="none"/>
            <a:tailEnd type="none"/>
          </a:ln>
        </p:spPr>
      </p:sp>
      <p:sp>
        <p:nvSpPr>
          <p:cNvPr id="5" name="Shape 1"/>
          <p:cNvSpPr/>
          <p:nvPr/>
        </p:nvSpPr>
        <p:spPr>
          <a:xfrm>
            <a:off x="951230" y="6177280"/>
            <a:ext cx="0" cy="125730"/>
          </a:xfrm>
          <a:prstGeom prst="line">
            <a:avLst/>
          </a:prstGeom>
          <a:noFill/>
          <a:ln w="12700">
            <a:solidFill>
              <a:srgbClr val="FFFFFF"/>
            </a:solidFill>
            <a:prstDash val="solid"/>
            <a:headEnd type="none"/>
            <a:tailEnd type="none"/>
          </a:ln>
        </p:spPr>
      </p:sp>
      <p:sp>
        <p:nvSpPr>
          <p:cNvPr id="6" name="Shape 2"/>
          <p:cNvSpPr/>
          <p:nvPr/>
        </p:nvSpPr>
        <p:spPr>
          <a:xfrm>
            <a:off x="1039495" y="6072505"/>
            <a:ext cx="0" cy="220345"/>
          </a:xfrm>
          <a:prstGeom prst="line">
            <a:avLst/>
          </a:prstGeom>
          <a:noFill/>
          <a:ln w="12700">
            <a:solidFill>
              <a:srgbClr val="FFFFFF"/>
            </a:solidFill>
            <a:prstDash val="solid"/>
            <a:headEnd type="none"/>
            <a:tailEnd type="none"/>
          </a:ln>
        </p:spPr>
      </p:sp>
      <p:sp>
        <p:nvSpPr>
          <p:cNvPr id="7" name="Shape 3"/>
          <p:cNvSpPr/>
          <p:nvPr/>
        </p:nvSpPr>
        <p:spPr>
          <a:xfrm>
            <a:off x="1127125" y="6177280"/>
            <a:ext cx="0" cy="125730"/>
          </a:xfrm>
          <a:prstGeom prst="line">
            <a:avLst/>
          </a:prstGeom>
          <a:noFill/>
          <a:ln w="12700">
            <a:solidFill>
              <a:srgbClr val="FFFFFF"/>
            </a:solidFill>
            <a:prstDash val="solid"/>
            <a:headEnd type="none"/>
            <a:tailEnd type="none"/>
          </a:ln>
        </p:spPr>
      </p:sp>
      <p:sp>
        <p:nvSpPr>
          <p:cNvPr id="8" name="Shape 4"/>
          <p:cNvSpPr/>
          <p:nvPr/>
        </p:nvSpPr>
        <p:spPr>
          <a:xfrm>
            <a:off x="1215390" y="6177280"/>
            <a:ext cx="0" cy="125730"/>
          </a:xfrm>
          <a:prstGeom prst="line">
            <a:avLst/>
          </a:prstGeom>
          <a:noFill/>
          <a:ln w="12700">
            <a:solidFill>
              <a:srgbClr val="FFFFFF"/>
            </a:solidFill>
            <a:prstDash val="solid"/>
            <a:headEnd type="none"/>
            <a:tailEnd type="none"/>
          </a:ln>
        </p:spPr>
      </p:sp>
      <p:sp>
        <p:nvSpPr>
          <p:cNvPr id="39" name="Text Box 38"/>
          <p:cNvSpPr txBox="1"/>
          <p:nvPr/>
        </p:nvSpPr>
        <p:spPr>
          <a:xfrm>
            <a:off x="3048000" y="645795"/>
            <a:ext cx="6096000" cy="922020"/>
          </a:xfrm>
          <a:prstGeom prst="rect">
            <a:avLst/>
          </a:prstGeom>
          <a:noFill/>
        </p:spPr>
        <p:txBody>
          <a:bodyPr wrap="square" rtlCol="0" anchor="t">
            <a:spAutoFit/>
          </a:bodyPr>
          <a:p>
            <a:pPr marL="0" indent="0" algn="ctr">
              <a:lnSpc>
                <a:spcPct val="100000"/>
              </a:lnSpc>
              <a:buNone/>
            </a:pPr>
            <a:r>
              <a:rPr lang="en-US" sz="5400" b="1" dirty="0">
                <a:solidFill>
                  <a:srgbClr val="FFFFFF"/>
                </a:solidFill>
                <a:latin typeface="MiSans" pitchFamily="34" charset="-122"/>
                <a:ea typeface="MiSans" pitchFamily="34" charset="-122"/>
                <a:cs typeface="MiSans" pitchFamily="34" charset="-120"/>
                <a:sym typeface="+mn-ea"/>
              </a:rPr>
              <a:t>THÀNH VIÊN</a:t>
            </a:r>
            <a:endParaRPr lang="en-US" sz="5400" b="1" dirty="0">
              <a:solidFill>
                <a:srgbClr val="FFFFFF"/>
              </a:solidFill>
              <a:latin typeface="MiSans" pitchFamily="34" charset="-122"/>
              <a:ea typeface="MiSans" pitchFamily="34" charset="-122"/>
              <a:cs typeface="MiSans" pitchFamily="34" charset="-120"/>
              <a:sym typeface="+mn-ea"/>
            </a:endParaRPr>
          </a:p>
        </p:txBody>
      </p:sp>
      <p:sp>
        <p:nvSpPr>
          <p:cNvPr id="40" name="Text Box 39"/>
          <p:cNvSpPr txBox="1"/>
          <p:nvPr/>
        </p:nvSpPr>
        <p:spPr>
          <a:xfrm>
            <a:off x="2080895" y="2426970"/>
            <a:ext cx="8263890" cy="645160"/>
          </a:xfrm>
          <a:prstGeom prst="rect">
            <a:avLst/>
          </a:prstGeom>
          <a:noFill/>
        </p:spPr>
        <p:txBody>
          <a:bodyPr wrap="square" rtlCol="0">
            <a:spAutoFit/>
          </a:bodyPr>
          <a:p>
            <a:pPr algn="ctr"/>
            <a:r>
              <a:rPr lang="en-US" sz="3600">
                <a:solidFill>
                  <a:schemeClr val="bg1"/>
                </a:solidFill>
                <a:latin typeface="MiSans" pitchFamily="34" charset="-122"/>
                <a:cs typeface="MiSans" pitchFamily="34" charset="-122"/>
              </a:rPr>
              <a:t>Quách Tấn Đạt - 22102167</a:t>
            </a:r>
            <a:endParaRPr lang="en-US" sz="3600">
              <a:solidFill>
                <a:schemeClr val="bg1"/>
              </a:solidFill>
              <a:latin typeface="MiSans" pitchFamily="34" charset="-122"/>
              <a:cs typeface="MiSans" pitchFamily="34" charset="-122"/>
            </a:endParaRPr>
          </a:p>
        </p:txBody>
      </p:sp>
      <p:sp>
        <p:nvSpPr>
          <p:cNvPr id="41" name="Text Box 40"/>
          <p:cNvSpPr txBox="1"/>
          <p:nvPr/>
        </p:nvSpPr>
        <p:spPr>
          <a:xfrm>
            <a:off x="2080895" y="3502025"/>
            <a:ext cx="8263890" cy="645160"/>
          </a:xfrm>
          <a:prstGeom prst="rect">
            <a:avLst/>
          </a:prstGeom>
          <a:noFill/>
        </p:spPr>
        <p:txBody>
          <a:bodyPr wrap="square" rtlCol="0">
            <a:spAutoFit/>
          </a:bodyPr>
          <a:p>
            <a:pPr algn="ctr"/>
            <a:r>
              <a:rPr lang="en-US" sz="3600">
                <a:solidFill>
                  <a:schemeClr val="bg1"/>
                </a:solidFill>
                <a:latin typeface="MiSans" pitchFamily="34" charset="-122"/>
                <a:cs typeface="MiSans" pitchFamily="34" charset="-122"/>
              </a:rPr>
              <a:t>Huỳnh Hoàng Thịnh  - 22101928</a:t>
            </a:r>
            <a:endParaRPr lang="en-US" sz="3600">
              <a:solidFill>
                <a:schemeClr val="bg1"/>
              </a:solidFill>
              <a:latin typeface="MiSans" pitchFamily="34" charset="-122"/>
              <a:cs typeface="MiSans" pitchFamily="34" charset="-122"/>
            </a:endParaRPr>
          </a:p>
        </p:txBody>
      </p:sp>
      <p:sp>
        <p:nvSpPr>
          <p:cNvPr id="42" name="Text Box 41"/>
          <p:cNvSpPr txBox="1"/>
          <p:nvPr/>
        </p:nvSpPr>
        <p:spPr>
          <a:xfrm>
            <a:off x="2080895" y="4450080"/>
            <a:ext cx="8263890" cy="645160"/>
          </a:xfrm>
          <a:prstGeom prst="rect">
            <a:avLst/>
          </a:prstGeom>
          <a:noFill/>
        </p:spPr>
        <p:txBody>
          <a:bodyPr wrap="square" rtlCol="0">
            <a:spAutoFit/>
          </a:bodyPr>
          <a:p>
            <a:pPr algn="ctr"/>
            <a:r>
              <a:rPr lang="en-US" sz="3600">
                <a:solidFill>
                  <a:schemeClr val="bg1"/>
                </a:solidFill>
                <a:latin typeface="MiSans" pitchFamily="34" charset="-122"/>
                <a:cs typeface="MiSans" pitchFamily="34" charset="-122"/>
              </a:rPr>
              <a:t>Huỳnh Gia Bảo - 22118978</a:t>
            </a:r>
            <a:endParaRPr lang="en-US" sz="3600">
              <a:solidFill>
                <a:schemeClr val="bg1"/>
              </a:solidFill>
              <a:latin typeface="MiSans" pitchFamily="34" charset="-122"/>
              <a:cs typeface="MiSans"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55-d0shn9s75iks832je1u0.jpeg"/>
          <p:cNvPicPr>
            <a:picLocks noChangeAspect="1"/>
          </p:cNvPicPr>
          <p:nvPr/>
        </p:nvPicPr>
        <p:blipFill>
          <a:blip r:embed="rId1"/>
          <a:srcRect l="53460" t="863" r="2189" b="55034"/>
          <a:stretch>
            <a:fillRect/>
          </a:stretch>
        </p:blipFill>
        <p:spPr>
          <a:xfrm flipH="1">
            <a:off x="-15810" y="0"/>
            <a:ext cx="12218079" cy="6879310"/>
          </a:xfrm>
          <a:prstGeom prst="rect">
            <a:avLst/>
          </a:prstGeom>
        </p:spPr>
      </p:pic>
      <p:pic>
        <p:nvPicPr>
          <p:cNvPr id="3" name="Image 1" descr="https://test-kimi-img.moonshot.cn/pub/slides/slides_tmpl/image/25-05-30-10:44:53-d0shn9c75iks832je1s0.png"/>
          <p:cNvPicPr>
            <a:picLocks noChangeAspect="1"/>
          </p:cNvPicPr>
          <p:nvPr/>
        </p:nvPicPr>
        <p:blipFill>
          <a:blip r:embed="rId2"/>
          <a:stretch>
            <a:fillRect/>
          </a:stretch>
        </p:blipFill>
        <p:spPr>
          <a:xfrm>
            <a:off x="-15875" y="2184400"/>
            <a:ext cx="12192000" cy="836930"/>
          </a:xfrm>
          <a:prstGeom prst="rect">
            <a:avLst/>
          </a:prstGeom>
        </p:spPr>
      </p:pic>
      <p:sp>
        <p:nvSpPr>
          <p:cNvPr id="4" name="Shape 0"/>
          <p:cNvSpPr/>
          <p:nvPr/>
        </p:nvSpPr>
        <p:spPr>
          <a:xfrm flipH="1">
            <a:off x="11314843" y="981848"/>
            <a:ext cx="77797" cy="72000"/>
          </a:xfrm>
          <a:prstGeom prst="ellipse">
            <a:avLst/>
          </a:prstGeom>
          <a:solidFill>
            <a:srgbClr val="FFFFFF"/>
          </a:solidFill>
        </p:spPr>
      </p:sp>
      <p:sp>
        <p:nvSpPr>
          <p:cNvPr id="5"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186668" y="981848"/>
            <a:ext cx="77797" cy="72000"/>
          </a:xfrm>
          <a:prstGeom prst="ellipse">
            <a:avLst/>
          </a:prstGeom>
          <a:solidFill>
            <a:srgbClr val="FFFFFF">
              <a:alpha val="56471"/>
            </a:srgbClr>
          </a:solidFill>
        </p:spPr>
      </p:sp>
      <p:sp>
        <p:nvSpPr>
          <p:cNvPr id="7"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55654" y="981848"/>
            <a:ext cx="77797" cy="72000"/>
          </a:xfrm>
          <a:prstGeom prst="ellipse">
            <a:avLst/>
          </a:prstGeom>
          <a:solidFill>
            <a:srgbClr val="FFFFFF"/>
          </a:solidFill>
        </p:spPr>
      </p:sp>
      <p:sp>
        <p:nvSpPr>
          <p:cNvPr id="9"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24640" y="981848"/>
            <a:ext cx="77797" cy="72000"/>
          </a:xfrm>
          <a:prstGeom prst="ellipse">
            <a:avLst/>
          </a:prstGeom>
          <a:solidFill>
            <a:srgbClr val="FFFFFF">
              <a:alpha val="56471"/>
            </a:srgbClr>
          </a:solidFill>
        </p:spPr>
      </p:sp>
      <p:sp>
        <p:nvSpPr>
          <p:cNvPr id="11"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8"/>
          <p:cNvSpPr/>
          <p:nvPr/>
        </p:nvSpPr>
        <p:spPr>
          <a:xfrm>
            <a:off x="906167" y="3573655"/>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Định nghĩa template</a:t>
            </a:r>
            <a:endParaRPr lang="en-US" sz="2000" b="1" dirty="0">
              <a:solidFill>
                <a:srgbClr val="F8D089"/>
              </a:solidFill>
              <a:latin typeface="MiSans" pitchFamily="34" charset="-122"/>
              <a:ea typeface="MiSans" pitchFamily="34" charset="-122"/>
              <a:cs typeface="MiSans" pitchFamily="34" charset="-120"/>
            </a:endParaRPr>
          </a:p>
        </p:txBody>
      </p:sp>
      <p:sp>
        <p:nvSpPr>
          <p:cNvPr id="13" name="Text 9"/>
          <p:cNvSpPr/>
          <p:nvPr/>
        </p:nvSpPr>
        <p:spPr>
          <a:xfrm>
            <a:off x="1059691" y="3959479"/>
            <a:ext cx="3090592" cy="175323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Định nghĩa template trong thư mục `templates` để hiển thị dữ liệu cho người dùng.</a:t>
            </a:r>
            <a:endParaRPr lang="en-US" dirty="0">
              <a:solidFill>
                <a:srgbClr val="FFFFFF"/>
              </a:solidFill>
              <a:latin typeface="MiSans" pitchFamily="34" charset="-122"/>
              <a:ea typeface="MiSans" pitchFamily="34" charset="-122"/>
              <a:cs typeface="MiSans" pitchFamily="34" charset="-120"/>
            </a:endParaRPr>
          </a:p>
        </p:txBody>
      </p:sp>
      <p:sp>
        <p:nvSpPr>
          <p:cNvPr id="14" name="Text 10"/>
          <p:cNvSpPr/>
          <p:nvPr/>
        </p:nvSpPr>
        <p:spPr>
          <a:xfrm>
            <a:off x="4582055" y="2823847"/>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Sử dụng template</a:t>
            </a:r>
            <a:endParaRPr lang="en-US" sz="2000" b="1" dirty="0">
              <a:solidFill>
                <a:srgbClr val="F8D089"/>
              </a:solidFill>
              <a:latin typeface="MiSans" pitchFamily="34" charset="-122"/>
              <a:ea typeface="MiSans" pitchFamily="34" charset="-122"/>
              <a:cs typeface="MiSans" pitchFamily="34" charset="-120"/>
            </a:endParaRPr>
          </a:p>
        </p:txBody>
      </p:sp>
      <p:sp>
        <p:nvSpPr>
          <p:cNvPr id="15" name="Text 11"/>
          <p:cNvSpPr/>
          <p:nvPr/>
        </p:nvSpPr>
        <p:spPr>
          <a:xfrm>
            <a:off x="4830194" y="3188081"/>
            <a:ext cx="3090592" cy="922020"/>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Trong view, trả về template với dữ liệu để hiển thị.</a:t>
            </a:r>
            <a:endParaRPr lang="en-US" dirty="0">
              <a:solidFill>
                <a:srgbClr val="FFFFFF"/>
              </a:solidFill>
              <a:latin typeface="MiSans" pitchFamily="34" charset="-122"/>
              <a:ea typeface="MiSans" pitchFamily="34" charset="-122"/>
              <a:cs typeface="MiSans" pitchFamily="34" charset="-120"/>
            </a:endParaRPr>
          </a:p>
        </p:txBody>
      </p:sp>
      <p:sp>
        <p:nvSpPr>
          <p:cNvPr id="16" name="Text 12"/>
          <p:cNvSpPr/>
          <p:nvPr/>
        </p:nvSpPr>
        <p:spPr>
          <a:xfrm>
            <a:off x="8129927" y="3555367"/>
            <a:ext cx="3338973" cy="307340"/>
          </a:xfrm>
          <a:prstGeom prst="rect">
            <a:avLst/>
          </a:prstGeom>
          <a:noFill/>
        </p:spPr>
        <p:txBody>
          <a:bodyPr wrap="square" lIns="0" tIns="0" rIns="0" bIns="0" rtlCol="0" anchor="t">
            <a:spAutoFit/>
          </a:bodyPr>
          <a:lstStyle/>
          <a:p>
            <a:pPr marL="0" indent="0" algn="ctr">
              <a:lnSpc>
                <a:spcPct val="100000"/>
              </a:lnSpc>
              <a:buNone/>
            </a:pPr>
            <a:r>
              <a:rPr lang="en-US" sz="2000" b="1" dirty="0">
                <a:solidFill>
                  <a:srgbClr val="F8D089"/>
                </a:solidFill>
                <a:latin typeface="MiSans" pitchFamily="34" charset="-122"/>
                <a:ea typeface="MiSans" pitchFamily="34" charset="-122"/>
                <a:cs typeface="MiSans" pitchFamily="34" charset="-120"/>
              </a:rPr>
              <a:t>Ví dụ về template</a:t>
            </a:r>
            <a:endParaRPr lang="en-US" sz="2000" b="1" dirty="0">
              <a:solidFill>
                <a:srgbClr val="F8D089"/>
              </a:solidFill>
              <a:latin typeface="MiSans" pitchFamily="34" charset="-122"/>
              <a:ea typeface="MiSans" pitchFamily="34" charset="-122"/>
              <a:cs typeface="MiSans" pitchFamily="34" charset="-120"/>
            </a:endParaRPr>
          </a:p>
        </p:txBody>
      </p:sp>
      <p:sp>
        <p:nvSpPr>
          <p:cNvPr id="17" name="Text 13"/>
          <p:cNvSpPr/>
          <p:nvPr/>
        </p:nvSpPr>
        <p:spPr>
          <a:xfrm>
            <a:off x="8378066" y="3958971"/>
            <a:ext cx="3090592" cy="1337945"/>
          </a:xfrm>
          <a:prstGeom prst="rect">
            <a:avLst/>
          </a:prstGeom>
          <a:noFill/>
        </p:spPr>
        <p:txBody>
          <a:bodyPr wrap="square" lIns="91440" tIns="45720" rIns="91440" bIns="45720" rtlCol="0" anchor="t">
            <a:spAutoFit/>
          </a:bodyPr>
          <a:lstStyle/>
          <a:p>
            <a:pPr marL="0" indent="0" algn="just">
              <a:lnSpc>
                <a:spcPct val="150000"/>
              </a:lnSpc>
              <a:buNone/>
            </a:pPr>
            <a:r>
              <a:rPr lang="en-US" dirty="0">
                <a:solidFill>
                  <a:srgbClr val="FFFFFF"/>
                </a:solidFill>
                <a:latin typeface="MiSans" pitchFamily="34" charset="-122"/>
                <a:ea typeface="MiSans" pitchFamily="34" charset="-122"/>
                <a:cs typeface="MiSans" pitchFamily="34" charset="-120"/>
              </a:rPr>
              <a:t>Ví dụ: Tạo template để hiển thị danh sách sản phẩm với các trường `name`, `price`.</a:t>
            </a:r>
            <a:endParaRPr lang="en-US" dirty="0">
              <a:solidFill>
                <a:srgbClr val="FFFFFF"/>
              </a:solidFill>
              <a:latin typeface="MiSans" pitchFamily="34" charset="-122"/>
              <a:ea typeface="MiSans" pitchFamily="34" charset="-122"/>
              <a:cs typeface="MiSans" pitchFamily="34" charset="-120"/>
            </a:endParaRPr>
          </a:p>
        </p:txBody>
      </p:sp>
      <p:sp>
        <p:nvSpPr>
          <p:cNvPr id="18" name="Text 14"/>
          <p:cNvSpPr/>
          <p:nvPr/>
        </p:nvSpPr>
        <p:spPr>
          <a:xfrm>
            <a:off x="542215" y="92187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Xây dựng template</a:t>
            </a:r>
            <a:endParaRPr lang="en-US" sz="4800" dirty="0"/>
          </a:p>
        </p:txBody>
      </p:sp>
      <p:sp>
        <p:nvSpPr>
          <p:cNvPr id="19" name="Shape 15"/>
          <p:cNvSpPr/>
          <p:nvPr/>
        </p:nvSpPr>
        <p:spPr>
          <a:xfrm flipH="1">
            <a:off x="1573530" y="758825"/>
            <a:ext cx="78105" cy="71755"/>
          </a:xfrm>
          <a:prstGeom prst="ellipse">
            <a:avLst/>
          </a:prstGeom>
          <a:solidFill>
            <a:srgbClr val="FFFFFF"/>
          </a:solidFill>
        </p:spPr>
      </p:sp>
      <p:sp>
        <p:nvSpPr>
          <p:cNvPr id="20" name="Text 16"/>
          <p:cNvSpPr/>
          <p:nvPr/>
        </p:nvSpPr>
        <p:spPr>
          <a:xfrm>
            <a:off x="1573530"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1" name="Shape 17"/>
          <p:cNvSpPr/>
          <p:nvPr/>
        </p:nvSpPr>
        <p:spPr>
          <a:xfrm flipH="1">
            <a:off x="1445260" y="758825"/>
            <a:ext cx="78105" cy="71755"/>
          </a:xfrm>
          <a:prstGeom prst="ellipse">
            <a:avLst/>
          </a:prstGeom>
          <a:solidFill>
            <a:srgbClr val="FFFFFF">
              <a:alpha val="56471"/>
            </a:srgbClr>
          </a:solidFill>
        </p:spPr>
      </p:sp>
      <p:sp>
        <p:nvSpPr>
          <p:cNvPr id="22" name="Text 18"/>
          <p:cNvSpPr/>
          <p:nvPr/>
        </p:nvSpPr>
        <p:spPr>
          <a:xfrm>
            <a:off x="1445260"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3" name="Shape 19"/>
          <p:cNvSpPr/>
          <p:nvPr/>
        </p:nvSpPr>
        <p:spPr>
          <a:xfrm flipH="1">
            <a:off x="1313815" y="758825"/>
            <a:ext cx="78105" cy="71755"/>
          </a:xfrm>
          <a:prstGeom prst="ellipse">
            <a:avLst/>
          </a:prstGeom>
          <a:solidFill>
            <a:srgbClr val="FFFFFF"/>
          </a:solidFill>
        </p:spPr>
      </p:sp>
      <p:sp>
        <p:nvSpPr>
          <p:cNvPr id="24" name="Text 20"/>
          <p:cNvSpPr/>
          <p:nvPr/>
        </p:nvSpPr>
        <p:spPr>
          <a:xfrm>
            <a:off x="1313815"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5" name="Shape 21"/>
          <p:cNvSpPr/>
          <p:nvPr/>
        </p:nvSpPr>
        <p:spPr>
          <a:xfrm flipH="1">
            <a:off x="1183005" y="758825"/>
            <a:ext cx="78105" cy="71755"/>
          </a:xfrm>
          <a:prstGeom prst="ellipse">
            <a:avLst/>
          </a:prstGeom>
          <a:solidFill>
            <a:srgbClr val="FFFFFF">
              <a:alpha val="56471"/>
            </a:srgbClr>
          </a:solidFill>
        </p:spPr>
      </p:sp>
      <p:sp>
        <p:nvSpPr>
          <p:cNvPr id="26" name="Text 22"/>
          <p:cNvSpPr/>
          <p:nvPr/>
        </p:nvSpPr>
        <p:spPr>
          <a:xfrm>
            <a:off x="1183005" y="758825"/>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27" name="Image 2" descr="https://test-kimi-img.moonshot.cn/pub/slides/slides_tmpl/image/25-05-30-10:44:46-d0shn7k75iks832je1r0.png"/>
          <p:cNvPicPr>
            <a:picLocks noChangeAspect="1"/>
          </p:cNvPicPr>
          <p:nvPr/>
        </p:nvPicPr>
        <p:blipFill>
          <a:blip r:embed="rId3"/>
          <a:srcRect t="357" b="357"/>
          <a:stretch>
            <a:fillRect/>
          </a:stretch>
        </p:blipFill>
        <p:spPr>
          <a:xfrm flipH="1" flipV="1">
            <a:off x="662940" y="541020"/>
            <a:ext cx="355600" cy="304800"/>
          </a:xfrm>
          <a:prstGeom prst="rect">
            <a:avLst/>
          </a:prstGeom>
        </p:spPr>
      </p:pic>
      <p:pic>
        <p:nvPicPr>
          <p:cNvPr id="28" name="Image 3" descr="https://test-kimi-img.moonshot.cn/pub/slides/slides_tmpl/image/25-05-30-10:44:46-d0shn7k75iks832je1qg.png"/>
          <p:cNvPicPr>
            <a:picLocks noChangeAspect="1"/>
          </p:cNvPicPr>
          <p:nvPr/>
        </p:nvPicPr>
        <p:blipFill>
          <a:blip r:embed="rId4"/>
          <a:stretch>
            <a:fillRect/>
          </a:stretch>
        </p:blipFill>
        <p:spPr>
          <a:xfrm>
            <a:off x="1736725" y="2553335"/>
            <a:ext cx="817880" cy="817880"/>
          </a:xfrm>
          <a:prstGeom prst="rect">
            <a:avLst/>
          </a:prstGeom>
        </p:spPr>
      </p:pic>
      <p:sp>
        <p:nvSpPr>
          <p:cNvPr id="29" name="Shape 23"/>
          <p:cNvSpPr/>
          <p:nvPr/>
        </p:nvSpPr>
        <p:spPr>
          <a:xfrm>
            <a:off x="1831340" y="2662555"/>
            <a:ext cx="607060" cy="525780"/>
          </a:xfrm>
          <a:prstGeom prst="rect">
            <a:avLst/>
          </a:prstGeom>
          <a:solidFill>
            <a:srgbClr val="000000">
              <a:alpha val="0"/>
            </a:srgbClr>
          </a:solidFill>
        </p:spPr>
      </p:sp>
      <p:sp>
        <p:nvSpPr>
          <p:cNvPr id="30" name="Text 24"/>
          <p:cNvSpPr/>
          <p:nvPr/>
        </p:nvSpPr>
        <p:spPr>
          <a:xfrm>
            <a:off x="1831340" y="2662555"/>
            <a:ext cx="607060" cy="52578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01</a:t>
            </a:r>
            <a:endParaRPr lang="en-US" sz="1600" dirty="0"/>
          </a:p>
        </p:txBody>
      </p:sp>
      <p:pic>
        <p:nvPicPr>
          <p:cNvPr id="31" name="Image 4" descr="https://test-kimi-img.moonshot.cn/pub/slides/slides_tmpl/image/25-05-30-10:44:53-d0shn9c75iks832je1sg.png"/>
          <p:cNvPicPr>
            <a:picLocks noChangeAspect="1"/>
          </p:cNvPicPr>
          <p:nvPr/>
        </p:nvPicPr>
        <p:blipFill>
          <a:blip r:embed="rId5"/>
          <a:stretch>
            <a:fillRect/>
          </a:stretch>
        </p:blipFill>
        <p:spPr>
          <a:xfrm>
            <a:off x="5394325" y="1831340"/>
            <a:ext cx="817880" cy="805180"/>
          </a:xfrm>
          <a:prstGeom prst="rect">
            <a:avLst/>
          </a:prstGeom>
        </p:spPr>
      </p:pic>
      <p:sp>
        <p:nvSpPr>
          <p:cNvPr id="32" name="Shape 25"/>
          <p:cNvSpPr/>
          <p:nvPr/>
        </p:nvSpPr>
        <p:spPr>
          <a:xfrm>
            <a:off x="5488940" y="1936115"/>
            <a:ext cx="607060" cy="517525"/>
          </a:xfrm>
          <a:prstGeom prst="rect">
            <a:avLst/>
          </a:prstGeom>
          <a:solidFill>
            <a:srgbClr val="000000">
              <a:alpha val="0"/>
            </a:srgbClr>
          </a:solidFill>
        </p:spPr>
      </p:sp>
      <p:sp>
        <p:nvSpPr>
          <p:cNvPr id="33" name="Text 26"/>
          <p:cNvSpPr/>
          <p:nvPr/>
        </p:nvSpPr>
        <p:spPr>
          <a:xfrm>
            <a:off x="5488940" y="1936115"/>
            <a:ext cx="607060" cy="517525"/>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02</a:t>
            </a:r>
            <a:endParaRPr lang="en-US" sz="1600" dirty="0"/>
          </a:p>
        </p:txBody>
      </p:sp>
      <p:pic>
        <p:nvPicPr>
          <p:cNvPr id="34" name="Image 5" descr="https://test-kimi-img.moonshot.cn/pub/slides/slides_tmpl/image/25-05-30-10:44:53-d0shn9c75iks832je1sg.png"/>
          <p:cNvPicPr>
            <a:picLocks noChangeAspect="1"/>
          </p:cNvPicPr>
          <p:nvPr/>
        </p:nvPicPr>
        <p:blipFill>
          <a:blip r:embed="rId5"/>
          <a:stretch>
            <a:fillRect/>
          </a:stretch>
        </p:blipFill>
        <p:spPr>
          <a:xfrm>
            <a:off x="9305925" y="2553335"/>
            <a:ext cx="817880" cy="805180"/>
          </a:xfrm>
          <a:prstGeom prst="rect">
            <a:avLst/>
          </a:prstGeom>
        </p:spPr>
      </p:pic>
      <p:sp>
        <p:nvSpPr>
          <p:cNvPr id="35" name="Shape 27"/>
          <p:cNvSpPr/>
          <p:nvPr/>
        </p:nvSpPr>
        <p:spPr>
          <a:xfrm>
            <a:off x="9400540" y="2658110"/>
            <a:ext cx="607060" cy="517525"/>
          </a:xfrm>
          <a:prstGeom prst="rect">
            <a:avLst/>
          </a:prstGeom>
          <a:solidFill>
            <a:srgbClr val="000000">
              <a:alpha val="0"/>
            </a:srgbClr>
          </a:solidFill>
        </p:spPr>
      </p:sp>
      <p:sp>
        <p:nvSpPr>
          <p:cNvPr id="36" name="Text 28"/>
          <p:cNvSpPr/>
          <p:nvPr/>
        </p:nvSpPr>
        <p:spPr>
          <a:xfrm>
            <a:off x="9400540" y="2658110"/>
            <a:ext cx="607060" cy="517525"/>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3426"/>
            <a:ext cx="12191999" cy="6864626"/>
          </a:xfrm>
          <a:prstGeom prst="rect">
            <a:avLst/>
          </a:prstGeom>
        </p:spPr>
      </p:pic>
      <p:sp>
        <p:nvSpPr>
          <p:cNvPr id="3" name="Text 0"/>
          <p:cNvSpPr/>
          <p:nvPr/>
        </p:nvSpPr>
        <p:spPr>
          <a:xfrm>
            <a:off x="4382135" y="3300095"/>
            <a:ext cx="3427730" cy="2215515"/>
          </a:xfrm>
          <a:prstGeom prst="rect">
            <a:avLst/>
          </a:prstGeom>
          <a:noFill/>
        </p:spPr>
        <p:txBody>
          <a:bodyPr wrap="square" lIns="0" tIns="0" rIns="0" bIns="0" rtlCol="0" anchor="t">
            <a:spAutoFit/>
          </a:bodyPr>
          <a:lstStyle/>
          <a:p>
            <a:pPr marL="0" indent="0" algn="ctr">
              <a:lnSpc>
                <a:spcPct val="100000"/>
              </a:lnSpc>
              <a:buNone/>
            </a:pPr>
            <a:r>
              <a:rPr lang="en-US" sz="4800" dirty="0">
                <a:solidFill>
                  <a:srgbClr val="000000"/>
                </a:solidFill>
                <a:latin typeface="MiSans" pitchFamily="34" charset="-122"/>
                <a:ea typeface="MiSans" pitchFamily="34" charset="-122"/>
                <a:cs typeface="MiSans" pitchFamily="34" charset="-120"/>
              </a:rPr>
              <a:t>Ưu và Nhược điểm của Django</a:t>
            </a:r>
            <a:endParaRPr lang="en-US" sz="48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101273" y="1383665"/>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06</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7" b="17"/>
          <a:stretch>
            <a:fillRect/>
          </a:stretch>
        </p:blipFill>
        <p:spPr>
          <a:xfrm>
            <a:off x="-3179" y="-1"/>
            <a:ext cx="12194137" cy="6865829"/>
          </a:xfrm>
          <a:prstGeom prst="rect">
            <a:avLst/>
          </a:prstGeom>
        </p:spPr>
      </p:pic>
      <p:sp>
        <p:nvSpPr>
          <p:cNvPr id="4" name="Shape 0"/>
          <p:cNvSpPr/>
          <p:nvPr/>
        </p:nvSpPr>
        <p:spPr>
          <a:xfrm flipH="1">
            <a:off x="11353165" y="930910"/>
            <a:ext cx="78105" cy="71755"/>
          </a:xfrm>
          <a:prstGeom prst="ellipse">
            <a:avLst/>
          </a:prstGeom>
          <a:solidFill>
            <a:srgbClr val="FFFFFF"/>
          </a:solidFill>
        </p:spPr>
      </p:sp>
      <p:sp>
        <p:nvSpPr>
          <p:cNvPr id="5" name="Text 1"/>
          <p:cNvSpPr/>
          <p:nvPr/>
        </p:nvSpPr>
        <p:spPr>
          <a:xfrm>
            <a:off x="11353165"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224895" y="930910"/>
            <a:ext cx="78105" cy="71755"/>
          </a:xfrm>
          <a:prstGeom prst="ellipse">
            <a:avLst/>
          </a:prstGeom>
          <a:solidFill>
            <a:srgbClr val="FFFFFF">
              <a:alpha val="56471"/>
            </a:srgbClr>
          </a:solidFill>
        </p:spPr>
      </p:sp>
      <p:sp>
        <p:nvSpPr>
          <p:cNvPr id="7" name="Text 3"/>
          <p:cNvSpPr/>
          <p:nvPr/>
        </p:nvSpPr>
        <p:spPr>
          <a:xfrm>
            <a:off x="11224895"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93450" y="930910"/>
            <a:ext cx="78105" cy="71755"/>
          </a:xfrm>
          <a:prstGeom prst="ellipse">
            <a:avLst/>
          </a:prstGeom>
          <a:solidFill>
            <a:srgbClr val="FFFFFF"/>
          </a:solidFill>
        </p:spPr>
      </p:sp>
      <p:sp>
        <p:nvSpPr>
          <p:cNvPr id="9" name="Text 5"/>
          <p:cNvSpPr/>
          <p:nvPr/>
        </p:nvSpPr>
        <p:spPr>
          <a:xfrm>
            <a:off x="11093450"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62640" y="930910"/>
            <a:ext cx="78105" cy="71755"/>
          </a:xfrm>
          <a:prstGeom prst="ellipse">
            <a:avLst/>
          </a:prstGeom>
          <a:solidFill>
            <a:srgbClr val="FFFFFF">
              <a:alpha val="56471"/>
            </a:srgbClr>
          </a:solidFill>
        </p:spPr>
      </p:sp>
      <p:sp>
        <p:nvSpPr>
          <p:cNvPr id="11" name="Text 7"/>
          <p:cNvSpPr/>
          <p:nvPr/>
        </p:nvSpPr>
        <p:spPr>
          <a:xfrm>
            <a:off x="10962640" y="930910"/>
            <a:ext cx="78105" cy="71755"/>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8" name="Text 14"/>
          <p:cNvSpPr/>
          <p:nvPr/>
        </p:nvSpPr>
        <p:spPr>
          <a:xfrm>
            <a:off x="542215" y="294496"/>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Ưu điểm </a:t>
            </a:r>
            <a:endParaRPr lang="en-US" sz="4800" dirty="0"/>
          </a:p>
        </p:txBody>
      </p:sp>
      <p:graphicFrame>
        <p:nvGraphicFramePr>
          <p:cNvPr id="32" name="Table 31"/>
          <p:cNvGraphicFramePr/>
          <p:nvPr>
            <p:custDataLst>
              <p:tags r:id="rId2"/>
            </p:custDataLst>
          </p:nvPr>
        </p:nvGraphicFramePr>
        <p:xfrm>
          <a:off x="868045" y="1437005"/>
          <a:ext cx="10485120" cy="5120640"/>
        </p:xfrm>
        <a:graphic>
          <a:graphicData uri="http://schemas.openxmlformats.org/drawingml/2006/table">
            <a:tbl>
              <a:tblPr/>
              <a:tblGrid>
                <a:gridCol w="5242560"/>
                <a:gridCol w="5242560"/>
              </a:tblGrid>
              <a:tr h="287655">
                <a:tc>
                  <a:txBody>
                    <a:bodyPr/>
                    <a:p>
                      <a:r>
                        <a:rPr lang="en-US" altLang="zh-CN" sz="1800">
                          <a:solidFill>
                            <a:schemeClr val="bg1"/>
                          </a:solidFill>
                          <a:latin typeface="MiSans" pitchFamily="34" charset="-122"/>
                          <a:cs typeface="MiSans" pitchFamily="34" charset="-122"/>
                        </a:rPr>
                        <a:t>Ưu điểm</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Mô tả</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574040">
                <a:tc>
                  <a:txBody>
                    <a:bodyPr/>
                    <a:p>
                      <a:r>
                        <a:rPr lang="en-US" altLang="zh-CN" sz="1800">
                          <a:solidFill>
                            <a:schemeClr val="bg1"/>
                          </a:solidFill>
                          <a:latin typeface="MiSans" pitchFamily="34" charset="-122"/>
                          <a:cs typeface="MiSans" pitchFamily="34" charset="-122"/>
                        </a:rPr>
                        <a:t>1. Nhanh chóng phát triển (Rapid Development)</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Django giúp xây dựng ứng dụng web nhanh nhờ có sẵn nhiều công cụ như ORM, admin, routing, form...</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6385">
                <a:tc>
                  <a:txBody>
                    <a:bodyPr/>
                    <a:p>
                      <a:r>
                        <a:rPr lang="en-US" altLang="zh-CN" sz="1800">
                          <a:solidFill>
                            <a:schemeClr val="bg1"/>
                          </a:solidFill>
                          <a:latin typeface="MiSans" pitchFamily="34" charset="-122"/>
                          <a:cs typeface="MiSans" pitchFamily="34" charset="-122"/>
                        </a:rPr>
                        <a:t>2. Bảo mật cao</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Django tích hợp chống các lỗi phổ biến: SQL Injection, CSRF, XSS, clickjacking...</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7655">
                <a:tc>
                  <a:txBody>
                    <a:bodyPr/>
                    <a:p>
                      <a:r>
                        <a:rPr lang="en-US" altLang="zh-CN" sz="1800">
                          <a:solidFill>
                            <a:schemeClr val="bg1"/>
                          </a:solidFill>
                          <a:latin typeface="MiSans" pitchFamily="34" charset="-122"/>
                          <a:cs typeface="MiSans" pitchFamily="34" charset="-122"/>
                        </a:rPr>
                        <a:t>3. Có admin interface mạnh mẽ</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Giao diện quản trị tự động tạo, tiết kiệm thời gian phát triển backend</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6385">
                <a:tc>
                  <a:txBody>
                    <a:bodyPr/>
                    <a:p>
                      <a:r>
                        <a:rPr lang="en-US" altLang="zh-CN" sz="1800">
                          <a:solidFill>
                            <a:schemeClr val="bg1"/>
                          </a:solidFill>
                          <a:latin typeface="MiSans" pitchFamily="34" charset="-122"/>
                          <a:cs typeface="MiSans" pitchFamily="34" charset="-122"/>
                        </a:rPr>
                        <a:t>4. Hệ thống ORM mạnh mẽ</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Làm việc với cơ sở dữ liệu dễ dàng qua Python object, không cần viết nhiều SQL</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7655">
                <a:tc>
                  <a:txBody>
                    <a:bodyPr/>
                    <a:p>
                      <a:r>
                        <a:rPr lang="en-US" altLang="zh-CN" sz="1800">
                          <a:solidFill>
                            <a:schemeClr val="bg1"/>
                          </a:solidFill>
                          <a:latin typeface="MiSans" pitchFamily="34" charset="-122"/>
                          <a:cs typeface="MiSans" pitchFamily="34" charset="-122"/>
                        </a:rPr>
                        <a:t>5. Tài liệu phong phú</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Django có tài liệu chính thức rõ ràng, cộng đồng lớn, dễ tìm tài nguyên học</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6385">
                <a:tc>
                  <a:txBody>
                    <a:bodyPr/>
                    <a:p>
                      <a:r>
                        <a:rPr lang="en-US" altLang="zh-CN" sz="1800">
                          <a:solidFill>
                            <a:schemeClr val="bg1"/>
                          </a:solidFill>
                          <a:latin typeface="MiSans" pitchFamily="34" charset="-122"/>
                          <a:cs typeface="MiSans" pitchFamily="34" charset="-122"/>
                        </a:rPr>
                        <a:t>6. Cấu trúc rõ ràng</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Theo mô hình MVT (Model – View – Template), dễ quản lý khi dự án lớn</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287655">
                <a:tc>
                  <a:txBody>
                    <a:bodyPr/>
                    <a:p>
                      <a:r>
                        <a:rPr lang="en-US" altLang="zh-CN" sz="1800">
                          <a:solidFill>
                            <a:schemeClr val="bg1"/>
                          </a:solidFill>
                          <a:latin typeface="MiSans" pitchFamily="34" charset="-122"/>
                          <a:cs typeface="MiSans" pitchFamily="34" charset="-122"/>
                        </a:rPr>
                        <a:t>7. Hỗ trợ quốc tế hóa (i18n)</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r>
                        <a:rPr lang="en-US" altLang="zh-CN" sz="1800">
                          <a:solidFill>
                            <a:schemeClr val="bg1"/>
                          </a:solidFill>
                          <a:latin typeface="MiSans" pitchFamily="34" charset="-122"/>
                          <a:cs typeface="MiSans" pitchFamily="34" charset="-122"/>
                        </a:rPr>
                        <a:t>Hỗ trợ đa ngôn ngữ dễ dàng, phù hợp làm web cho nhiều quốc gia</a:t>
                      </a:r>
                      <a:endParaRPr lang="en-US" altLang="zh-CN" sz="1800">
                        <a:solidFill>
                          <a:schemeClr val="bg1"/>
                        </a:solidFill>
                        <a:latin typeface="MiSans" pitchFamily="34" charset="-122"/>
                        <a:cs typeface="MiSans" pitchFamily="34" charset="-122"/>
                      </a:endParaRPr>
                    </a:p>
                  </a:txBody>
                  <a:tcPr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0" y="0"/>
            <a:ext cx="12192000" cy="6864626"/>
          </a:xfrm>
          <a:prstGeom prst="rect">
            <a:avLst/>
          </a:prstGeom>
        </p:spPr>
      </p:pic>
      <p:sp>
        <p:nvSpPr>
          <p:cNvPr id="7" name="Shape 4"/>
          <p:cNvSpPr/>
          <p:nvPr/>
        </p:nvSpPr>
        <p:spPr>
          <a:xfrm>
            <a:off x="10924640" y="816748"/>
            <a:ext cx="77797" cy="72000"/>
          </a:xfrm>
          <a:prstGeom prst="ellipse">
            <a:avLst/>
          </a:prstGeom>
          <a:solidFill>
            <a:srgbClr val="FFFFFF"/>
          </a:solidFill>
        </p:spPr>
      </p:sp>
      <p:sp>
        <p:nvSpPr>
          <p:cNvPr id="8" name="Text 5"/>
          <p:cNvSpPr/>
          <p:nvPr/>
        </p:nvSpPr>
        <p:spPr>
          <a:xfrm>
            <a:off x="10924640"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11052814" y="816748"/>
            <a:ext cx="77797" cy="72000"/>
          </a:xfrm>
          <a:prstGeom prst="ellipse">
            <a:avLst/>
          </a:prstGeom>
          <a:solidFill>
            <a:srgbClr val="FFFFFF">
              <a:alpha val="56471"/>
            </a:srgbClr>
          </a:solidFill>
        </p:spPr>
      </p:sp>
      <p:sp>
        <p:nvSpPr>
          <p:cNvPr id="10" name="Text 7"/>
          <p:cNvSpPr/>
          <p:nvPr/>
        </p:nvSpPr>
        <p:spPr>
          <a:xfrm>
            <a:off x="11052814"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11183828" y="816748"/>
            <a:ext cx="77797" cy="72000"/>
          </a:xfrm>
          <a:prstGeom prst="ellipse">
            <a:avLst/>
          </a:prstGeom>
          <a:solidFill>
            <a:srgbClr val="FFFFFF"/>
          </a:solidFill>
        </p:spPr>
      </p:sp>
      <p:sp>
        <p:nvSpPr>
          <p:cNvPr id="12" name="Text 9"/>
          <p:cNvSpPr/>
          <p:nvPr/>
        </p:nvSpPr>
        <p:spPr>
          <a:xfrm>
            <a:off x="11183828"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10"/>
          <p:cNvSpPr/>
          <p:nvPr/>
        </p:nvSpPr>
        <p:spPr>
          <a:xfrm>
            <a:off x="11314843" y="816748"/>
            <a:ext cx="77797" cy="72000"/>
          </a:xfrm>
          <a:prstGeom prst="ellipse">
            <a:avLst/>
          </a:prstGeom>
          <a:solidFill>
            <a:srgbClr val="FFFFFF">
              <a:alpha val="56471"/>
            </a:srgbClr>
          </a:solidFill>
        </p:spPr>
      </p:sp>
      <p:sp>
        <p:nvSpPr>
          <p:cNvPr id="14" name="Text 11"/>
          <p:cNvSpPr/>
          <p:nvPr/>
        </p:nvSpPr>
        <p:spPr>
          <a:xfrm>
            <a:off x="11314843" y="8167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26" name="Text 20"/>
          <p:cNvSpPr/>
          <p:nvPr/>
        </p:nvSpPr>
        <p:spPr>
          <a:xfrm>
            <a:off x="542215" y="436101"/>
            <a:ext cx="8152877" cy="833184"/>
          </a:xfrm>
          <a:prstGeom prst="rect">
            <a:avLst/>
          </a:prstGeom>
          <a:noFill/>
        </p:spPr>
        <p:txBody>
          <a:bodyPr wrap="square" lIns="91440" tIns="45720" rIns="91440" bIns="45720" rtlCol="0" anchor="t"/>
          <a:lstStyle/>
          <a:p>
            <a:pPr marL="0" indent="0" algn="l">
              <a:lnSpc>
                <a:spcPct val="100000"/>
              </a:lnSpc>
              <a:buNone/>
            </a:pPr>
            <a:r>
              <a:rPr lang="en-US" sz="4800" b="1" dirty="0">
                <a:solidFill>
                  <a:srgbClr val="FFFFFF"/>
                </a:solidFill>
                <a:latin typeface="MiSans" pitchFamily="34" charset="-122"/>
                <a:ea typeface="MiSans" pitchFamily="34" charset="-122"/>
                <a:cs typeface="MiSans" pitchFamily="34" charset="-120"/>
              </a:rPr>
              <a:t>Hạn chế </a:t>
            </a:r>
            <a:endParaRPr lang="en-US" sz="4800" dirty="0"/>
          </a:p>
        </p:txBody>
      </p:sp>
      <p:graphicFrame>
        <p:nvGraphicFramePr>
          <p:cNvPr id="41" name="Table 40"/>
          <p:cNvGraphicFramePr/>
          <p:nvPr/>
        </p:nvGraphicFramePr>
        <p:xfrm>
          <a:off x="708660" y="1581150"/>
          <a:ext cx="10878820" cy="4452620"/>
        </p:xfrm>
        <a:graphic>
          <a:graphicData uri="http://schemas.openxmlformats.org/drawingml/2006/table">
            <a:tbl>
              <a:tblPr/>
              <a:tblGrid>
                <a:gridCol w="5242560"/>
                <a:gridCol w="5636260"/>
              </a:tblGrid>
              <a:tr h="476885">
                <a:tc>
                  <a:txBody>
                    <a:bodyPr/>
                    <a:p>
                      <a:pPr algn="l"/>
                      <a:r>
                        <a:rPr lang="en-US" altLang="zh-CN" sz="1800">
                          <a:solidFill>
                            <a:schemeClr val="bg1"/>
                          </a:solidFill>
                          <a:latin typeface="MiSans" pitchFamily="34" charset="-122"/>
                          <a:cs typeface="MiSans" pitchFamily="34" charset="-122"/>
                        </a:rPr>
                        <a:t>Nhược điểm</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Mô tả</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1057275">
                <a:tc>
                  <a:txBody>
                    <a:bodyPr/>
                    <a:p>
                      <a:pPr algn="l"/>
                      <a:r>
                        <a:rPr lang="en-US" altLang="zh-CN" sz="1800">
                          <a:solidFill>
                            <a:schemeClr val="bg1"/>
                          </a:solidFill>
                          <a:latin typeface="MiSans" pitchFamily="34" charset="-122"/>
                          <a:cs typeface="MiSans" pitchFamily="34" charset="-122"/>
                        </a:rPr>
                        <a:t>1. Không linh hoạt như Flask</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Do Django theo mô hình “bó buộc” rõ ràng nên không linh hoạt như Flask nếu bạn chỉ cần API nhỏ</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814705">
                <a:tc>
                  <a:txBody>
                    <a:bodyPr/>
                    <a:p>
                      <a:pPr algn="l"/>
                      <a:r>
                        <a:rPr lang="en-US" altLang="zh-CN" sz="1800">
                          <a:solidFill>
                            <a:schemeClr val="bg1"/>
                          </a:solidFill>
                          <a:latin typeface="MiSans" pitchFamily="34" charset="-122"/>
                          <a:cs typeface="MiSans" pitchFamily="34" charset="-122"/>
                        </a:rPr>
                        <a:t>2. Quá nặng với dự án nhỏ</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Nếu làm các ứng dụng đơn giản, Django có thể bị "dư thừa" về cấu trúc</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740410">
                <a:tc>
                  <a:txBody>
                    <a:bodyPr/>
                    <a:p>
                      <a:pPr algn="l"/>
                      <a:r>
                        <a:rPr lang="en-US" altLang="zh-CN" sz="1800">
                          <a:solidFill>
                            <a:schemeClr val="bg1"/>
                          </a:solidFill>
                          <a:latin typeface="MiSans" pitchFamily="34" charset="-122"/>
                          <a:cs typeface="MiSans" pitchFamily="34" charset="-122"/>
                        </a:rPr>
                        <a:t>3. Hiệu năng thấp với real-time</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Xử lý real-time (chat, socket...) không phải là thế mạnh, cần tích hợp thêm (Django Channels)</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697865">
                <a:tc>
                  <a:txBody>
                    <a:bodyPr/>
                    <a:p>
                      <a:pPr algn="l"/>
                      <a:r>
                        <a:rPr lang="en-US" altLang="zh-CN" sz="1800">
                          <a:solidFill>
                            <a:schemeClr val="bg1"/>
                          </a:solidFill>
                          <a:latin typeface="MiSans" pitchFamily="34" charset="-122"/>
                          <a:cs typeface="MiSans" pitchFamily="34" charset="-122"/>
                        </a:rPr>
                        <a:t>4. Đường cong học tập hơi dốc lúc đầu</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Cần hiểu nhiều khái niệm mới như ORM, middleware, decorator, MVT...</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r h="665480">
                <a:tc>
                  <a:txBody>
                    <a:bodyPr/>
                    <a:p>
                      <a:pPr algn="l"/>
                      <a:r>
                        <a:rPr lang="en-US" altLang="zh-CN" sz="1800">
                          <a:solidFill>
                            <a:schemeClr val="bg1"/>
                          </a:solidFill>
                          <a:latin typeface="MiSans" pitchFamily="34" charset="-122"/>
                          <a:cs typeface="MiSans" pitchFamily="34" charset="-122"/>
                        </a:rPr>
                        <a:t>5. Dễ bị “rối” nếu không chia app rõ ràng</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c>
                  <a:txBody>
                    <a:bodyPr/>
                    <a:p>
                      <a:pPr algn="l"/>
                      <a:r>
                        <a:rPr lang="en-US" altLang="zh-CN" sz="1800">
                          <a:solidFill>
                            <a:schemeClr val="bg1"/>
                          </a:solidFill>
                          <a:latin typeface="MiSans" pitchFamily="34" charset="-122"/>
                          <a:cs typeface="MiSans" pitchFamily="34" charset="-122"/>
                        </a:rPr>
                        <a:t>Dự án lớn mà không tách app hợp lý sẽ khiến code rối và khó bảo trì</a:t>
                      </a:r>
                      <a:endParaRPr lang="en-US" altLang="zh-CN" sz="1800">
                        <a:solidFill>
                          <a:schemeClr val="bg1"/>
                        </a:solidFill>
                        <a:latin typeface="MiSans" pitchFamily="34" charset="-122"/>
                        <a:cs typeface="MiSans" pitchFamily="34" charset="-122"/>
                      </a:endParaRPr>
                    </a:p>
                  </a:txBody>
                  <a:tcPr marL="0" marR="0" marT="0" marB="0" anchor="ctr" anchorCtr="0">
                    <a:lnL w="12700">
                      <a:solidFill>
                        <a:schemeClr val="bg1"/>
                      </a:solidFill>
                      <a:prstDash val="solid"/>
                    </a:lnL>
                    <a:lnR w="12700">
                      <a:solidFill>
                        <a:schemeClr val="bg1"/>
                      </a:solidFill>
                      <a:prstDash val="solid"/>
                    </a:lnR>
                    <a:lnT w="12700">
                      <a:solidFill>
                        <a:schemeClr val="bg1"/>
                      </a:solidFill>
                      <a:prstDash val="solid"/>
                    </a:lnT>
                    <a:lnB w="12700">
                      <a:solidFill>
                        <a:schemeClr val="bg1"/>
                      </a:solidFill>
                      <a:prstDash val="solid"/>
                    </a:lnB>
                    <a:no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48-d0shn8475iks832je1rg.png"/>
          <p:cNvPicPr>
            <a:picLocks noChangeAspect="1"/>
          </p:cNvPicPr>
          <p:nvPr/>
        </p:nvPicPr>
        <p:blipFill>
          <a:blip r:embed="rId1"/>
          <a:srcRect l="71" r="16288" b="24055"/>
          <a:stretch>
            <a:fillRect/>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sp>
      <p:sp>
        <p:nvSpPr>
          <p:cNvPr id="8" name="Shape 5"/>
          <p:cNvSpPr/>
          <p:nvPr/>
        </p:nvSpPr>
        <p:spPr>
          <a:xfrm>
            <a:off x="10796832" y="6396446"/>
            <a:ext cx="116844" cy="116844"/>
          </a:xfrm>
          <a:prstGeom prst="ellipse">
            <a:avLst/>
          </a:prstGeom>
          <a:solidFill>
            <a:srgbClr val="FFFFFF"/>
          </a:solidFill>
        </p:spPr>
      </p:sp>
      <p:sp>
        <p:nvSpPr>
          <p:cNvPr id="9" name="Text 6"/>
          <p:cNvSpPr/>
          <p:nvPr/>
        </p:nvSpPr>
        <p:spPr>
          <a:xfrm>
            <a:off x="10796832"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p:spPr>
      </p:sp>
      <p:sp>
        <p:nvSpPr>
          <p:cNvPr id="11" name="Text 8"/>
          <p:cNvSpPr/>
          <p:nvPr/>
        </p:nvSpPr>
        <p:spPr>
          <a:xfrm>
            <a:off x="1098933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Shape 9"/>
          <p:cNvSpPr/>
          <p:nvPr/>
        </p:nvSpPr>
        <p:spPr>
          <a:xfrm>
            <a:off x="11186107" y="6396446"/>
            <a:ext cx="116844" cy="116844"/>
          </a:xfrm>
          <a:prstGeom prst="ellipse">
            <a:avLst/>
          </a:prstGeom>
          <a:solidFill>
            <a:srgbClr val="FFFFFF"/>
          </a:solidFill>
        </p:spPr>
      </p:sp>
      <p:sp>
        <p:nvSpPr>
          <p:cNvPr id="13" name="Text 10"/>
          <p:cNvSpPr/>
          <p:nvPr/>
        </p:nvSpPr>
        <p:spPr>
          <a:xfrm>
            <a:off x="1118610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p:spPr>
      </p:sp>
      <p:sp>
        <p:nvSpPr>
          <p:cNvPr id="15" name="Text 12"/>
          <p:cNvSpPr/>
          <p:nvPr/>
        </p:nvSpPr>
        <p:spPr>
          <a:xfrm>
            <a:off x="11382877" y="6396446"/>
            <a:ext cx="116844" cy="116844"/>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6" name="Text 13"/>
          <p:cNvSpPr/>
          <p:nvPr/>
        </p:nvSpPr>
        <p:spPr>
          <a:xfrm>
            <a:off x="955675" y="1951990"/>
            <a:ext cx="8127365" cy="1151890"/>
          </a:xfrm>
          <a:prstGeom prst="rect">
            <a:avLst/>
          </a:prstGeom>
          <a:noFill/>
        </p:spPr>
        <p:txBody>
          <a:bodyPr wrap="square" lIns="91440" tIns="45720" rIns="91440" bIns="45720" rtlCol="0" anchor="t"/>
          <a:lstStyle/>
          <a:p>
            <a:pPr marL="0" indent="0" algn="ctr">
              <a:lnSpc>
                <a:spcPct val="90000"/>
              </a:lnSpc>
              <a:buNone/>
            </a:pPr>
            <a:r>
              <a:rPr lang="en-US" sz="9600" b="1" dirty="0">
                <a:solidFill>
                  <a:srgbClr val="F8D089"/>
                </a:solidFill>
                <a:latin typeface="MiSans" pitchFamily="34" charset="-122"/>
                <a:ea typeface="MiSans" pitchFamily="34" charset="-122"/>
                <a:cs typeface="MiSans" pitchFamily="34" charset="-120"/>
              </a:rPr>
              <a:t>Thank</a:t>
            </a:r>
            <a:r>
              <a:rPr lang="en-US" sz="9600" b="1" dirty="0">
                <a:solidFill>
                  <a:srgbClr val="F8D089"/>
                </a:solidFill>
                <a:latin typeface="MiSans" pitchFamily="34" charset="-122"/>
                <a:ea typeface="MiSans" pitchFamily="34" charset="-122"/>
                <a:cs typeface="MiSans" pitchFamily="34" charset="-120"/>
              </a:rPr>
              <a:t> </a:t>
            </a:r>
            <a:r>
              <a:rPr lang="en-US" sz="9600" b="1" dirty="0">
                <a:solidFill>
                  <a:srgbClr val="F8D089"/>
                </a:solidFill>
                <a:latin typeface="MiSans" pitchFamily="34" charset="-122"/>
                <a:ea typeface="MiSans" pitchFamily="34" charset="-122"/>
                <a:cs typeface="MiSans" pitchFamily="34" charset="-120"/>
              </a:rPr>
              <a:t>you.</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20-d0shmi475iks832je1a0.png"/>
          <p:cNvPicPr>
            <a:picLocks noChangeAspect="1"/>
          </p:cNvPicPr>
          <p:nvPr/>
        </p:nvPicPr>
        <p:blipFill>
          <a:blip r:embed="rId1"/>
          <a:srcRect t="18" b="18"/>
          <a:stretch>
            <a:fillRect/>
          </a:stretch>
        </p:blipFill>
        <p:spPr>
          <a:xfrm>
            <a:off x="-11363" y="0"/>
            <a:ext cx="12203363" cy="6871023"/>
          </a:xfrm>
          <a:prstGeom prst="rect">
            <a:avLst/>
          </a:prstGeom>
        </p:spPr>
      </p:pic>
      <p:pic>
        <p:nvPicPr>
          <p:cNvPr id="3" name="Image 1" descr="https://test-kimi-img.moonshot.cn/pub/slides/slides_tmpl/image/25-05-30-10:43:25-d0shmjc75iks832je1bg.png"/>
          <p:cNvPicPr>
            <a:picLocks noChangeAspect="1"/>
          </p:cNvPicPr>
          <p:nvPr/>
        </p:nvPicPr>
        <p:blipFill>
          <a:blip r:embed="rId2"/>
          <a:stretch>
            <a:fillRect/>
          </a:stretch>
        </p:blipFill>
        <p:spPr>
          <a:xfrm>
            <a:off x="11430635" y="913130"/>
            <a:ext cx="323850" cy="323850"/>
          </a:xfrm>
          <a:prstGeom prst="rect">
            <a:avLst/>
          </a:prstGeom>
        </p:spPr>
      </p:pic>
      <p:sp>
        <p:nvSpPr>
          <p:cNvPr id="4" name="Shape 0"/>
          <p:cNvSpPr/>
          <p:nvPr/>
        </p:nvSpPr>
        <p:spPr>
          <a:xfrm>
            <a:off x="863600" y="6177280"/>
            <a:ext cx="0" cy="125730"/>
          </a:xfrm>
          <a:prstGeom prst="line">
            <a:avLst/>
          </a:prstGeom>
          <a:noFill/>
          <a:ln w="12700">
            <a:solidFill>
              <a:srgbClr val="FFFFFF"/>
            </a:solidFill>
            <a:prstDash val="solid"/>
            <a:headEnd type="none"/>
            <a:tailEnd type="none"/>
          </a:ln>
        </p:spPr>
      </p:sp>
      <p:sp>
        <p:nvSpPr>
          <p:cNvPr id="5" name="Shape 1"/>
          <p:cNvSpPr/>
          <p:nvPr/>
        </p:nvSpPr>
        <p:spPr>
          <a:xfrm>
            <a:off x="951230" y="6177280"/>
            <a:ext cx="0" cy="125730"/>
          </a:xfrm>
          <a:prstGeom prst="line">
            <a:avLst/>
          </a:prstGeom>
          <a:noFill/>
          <a:ln w="12700">
            <a:solidFill>
              <a:srgbClr val="FFFFFF"/>
            </a:solidFill>
            <a:prstDash val="solid"/>
            <a:headEnd type="none"/>
            <a:tailEnd type="none"/>
          </a:ln>
        </p:spPr>
      </p:sp>
      <p:sp>
        <p:nvSpPr>
          <p:cNvPr id="6" name="Shape 2"/>
          <p:cNvSpPr/>
          <p:nvPr/>
        </p:nvSpPr>
        <p:spPr>
          <a:xfrm>
            <a:off x="1039495" y="6072505"/>
            <a:ext cx="0" cy="220345"/>
          </a:xfrm>
          <a:prstGeom prst="line">
            <a:avLst/>
          </a:prstGeom>
          <a:noFill/>
          <a:ln w="12700">
            <a:solidFill>
              <a:srgbClr val="FFFFFF"/>
            </a:solidFill>
            <a:prstDash val="solid"/>
            <a:headEnd type="none"/>
            <a:tailEnd type="none"/>
          </a:ln>
        </p:spPr>
      </p:sp>
      <p:sp>
        <p:nvSpPr>
          <p:cNvPr id="7" name="Shape 3"/>
          <p:cNvSpPr/>
          <p:nvPr/>
        </p:nvSpPr>
        <p:spPr>
          <a:xfrm>
            <a:off x="1127125" y="6177280"/>
            <a:ext cx="0" cy="125730"/>
          </a:xfrm>
          <a:prstGeom prst="line">
            <a:avLst/>
          </a:prstGeom>
          <a:noFill/>
          <a:ln w="12700">
            <a:solidFill>
              <a:srgbClr val="FFFFFF"/>
            </a:solidFill>
            <a:prstDash val="solid"/>
            <a:headEnd type="none"/>
            <a:tailEnd type="none"/>
          </a:ln>
        </p:spPr>
      </p:sp>
      <p:sp>
        <p:nvSpPr>
          <p:cNvPr id="8" name="Shape 4"/>
          <p:cNvSpPr/>
          <p:nvPr/>
        </p:nvSpPr>
        <p:spPr>
          <a:xfrm>
            <a:off x="1215390" y="6177280"/>
            <a:ext cx="0" cy="125730"/>
          </a:xfrm>
          <a:prstGeom prst="line">
            <a:avLst/>
          </a:prstGeom>
          <a:noFill/>
          <a:ln w="12700">
            <a:solidFill>
              <a:srgbClr val="FFFFFF"/>
            </a:solidFill>
            <a:prstDash val="solid"/>
            <a:headEnd type="none"/>
            <a:tailEnd type="none"/>
          </a:ln>
        </p:spPr>
      </p:sp>
      <p:pic>
        <p:nvPicPr>
          <p:cNvPr id="9" name="Image 2" descr="https://test-kimi-img.moonshot.cn/pub/slides/slides_tmpl/image/25-05-30-10:43:25-d0shmjc75iks832je1cg.png"/>
          <p:cNvPicPr>
            <a:picLocks noChangeAspect="1"/>
          </p:cNvPicPr>
          <p:nvPr/>
        </p:nvPicPr>
        <p:blipFill>
          <a:blip r:embed="rId3"/>
          <a:stretch>
            <a:fillRect/>
          </a:stretch>
        </p:blipFill>
        <p:spPr>
          <a:xfrm>
            <a:off x="2556510" y="1706245"/>
            <a:ext cx="1779905" cy="1722755"/>
          </a:xfrm>
          <a:prstGeom prst="rect">
            <a:avLst/>
          </a:prstGeom>
        </p:spPr>
      </p:pic>
      <p:sp>
        <p:nvSpPr>
          <p:cNvPr id="10" name="Text 5"/>
          <p:cNvSpPr/>
          <p:nvPr/>
        </p:nvSpPr>
        <p:spPr>
          <a:xfrm>
            <a:off x="2641041" y="2487930"/>
            <a:ext cx="1656000" cy="731441"/>
          </a:xfrm>
          <a:prstGeom prst="rect">
            <a:avLst/>
          </a:prstGeom>
          <a:noFill/>
        </p:spPr>
        <p:txBody>
          <a:bodyPr wrap="square" lIns="0" tIns="0" rIns="0" bIns="0" rtlCol="0" anchor="t">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Giới thiệu về Django</a:t>
            </a:r>
            <a:endParaRPr lang="en-US" sz="1600" dirty="0"/>
          </a:p>
        </p:txBody>
      </p:sp>
      <p:sp>
        <p:nvSpPr>
          <p:cNvPr id="11" name="Shape 6"/>
          <p:cNvSpPr/>
          <p:nvPr/>
        </p:nvSpPr>
        <p:spPr>
          <a:xfrm>
            <a:off x="3120227" y="1803318"/>
            <a:ext cx="652471" cy="598996"/>
          </a:xfrm>
          <a:prstGeom prst="roundRect">
            <a:avLst/>
          </a:prstGeom>
          <a:solidFill>
            <a:srgbClr val="000000">
              <a:alpha val="0"/>
            </a:srgbClr>
          </a:solidFill>
        </p:spPr>
      </p:sp>
      <p:sp>
        <p:nvSpPr>
          <p:cNvPr id="12" name="Text 7"/>
          <p:cNvSpPr/>
          <p:nvPr/>
        </p:nvSpPr>
        <p:spPr>
          <a:xfrm>
            <a:off x="3120227" y="1803318"/>
            <a:ext cx="652471" cy="598996"/>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01</a:t>
            </a:r>
            <a:endParaRPr lang="en-US" sz="1600" dirty="0"/>
          </a:p>
        </p:txBody>
      </p:sp>
      <p:pic>
        <p:nvPicPr>
          <p:cNvPr id="13" name="Image 3" descr="https://test-kimi-img.moonshot.cn/pub/slides/slides_tmpl/image/25-05-30-10:43:25-d0shmjc75iks832je1cg.png"/>
          <p:cNvPicPr>
            <a:picLocks noChangeAspect="1"/>
          </p:cNvPicPr>
          <p:nvPr/>
        </p:nvPicPr>
        <p:blipFill>
          <a:blip r:embed="rId3"/>
          <a:stretch>
            <a:fillRect/>
          </a:stretch>
        </p:blipFill>
        <p:spPr>
          <a:xfrm>
            <a:off x="5311775" y="1706245"/>
            <a:ext cx="1779905" cy="1722755"/>
          </a:xfrm>
          <a:prstGeom prst="rect">
            <a:avLst/>
          </a:prstGeom>
        </p:spPr>
      </p:pic>
      <p:sp>
        <p:nvSpPr>
          <p:cNvPr id="14" name="Text 8"/>
          <p:cNvSpPr/>
          <p:nvPr/>
        </p:nvSpPr>
        <p:spPr>
          <a:xfrm>
            <a:off x="5362015" y="2487930"/>
            <a:ext cx="1656000" cy="731441"/>
          </a:xfrm>
          <a:prstGeom prst="rect">
            <a:avLst/>
          </a:prstGeom>
          <a:noFill/>
        </p:spPr>
        <p:txBody>
          <a:bodyPr wrap="square" lIns="0" tIns="0" rIns="0" bIns="0" rtlCol="0" anchor="t">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Kiến trúc của Django</a:t>
            </a:r>
            <a:endParaRPr lang="en-US" sz="1600" dirty="0"/>
          </a:p>
        </p:txBody>
      </p:sp>
      <p:sp>
        <p:nvSpPr>
          <p:cNvPr id="15" name="Shape 9"/>
          <p:cNvSpPr/>
          <p:nvPr/>
        </p:nvSpPr>
        <p:spPr>
          <a:xfrm>
            <a:off x="5875492" y="1803318"/>
            <a:ext cx="652471" cy="599500"/>
          </a:xfrm>
          <a:prstGeom prst="roundRect">
            <a:avLst/>
          </a:prstGeom>
          <a:solidFill>
            <a:srgbClr val="000000">
              <a:alpha val="0"/>
            </a:srgbClr>
          </a:solidFill>
        </p:spPr>
      </p:sp>
      <p:sp>
        <p:nvSpPr>
          <p:cNvPr id="16" name="Text 10"/>
          <p:cNvSpPr/>
          <p:nvPr/>
        </p:nvSpPr>
        <p:spPr>
          <a:xfrm>
            <a:off x="5875492" y="1803318"/>
            <a:ext cx="652471" cy="59950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02</a:t>
            </a:r>
            <a:endParaRPr lang="en-US" sz="1600" dirty="0"/>
          </a:p>
        </p:txBody>
      </p:sp>
      <p:pic>
        <p:nvPicPr>
          <p:cNvPr id="17" name="Image 4" descr="https://test-kimi-img.moonshot.cn/pub/slides/slides_tmpl/image/25-05-30-10:43:25-d0shmjc75iks832je1cg.png"/>
          <p:cNvPicPr>
            <a:picLocks noChangeAspect="1"/>
          </p:cNvPicPr>
          <p:nvPr/>
        </p:nvPicPr>
        <p:blipFill>
          <a:blip r:embed="rId3"/>
          <a:stretch>
            <a:fillRect/>
          </a:stretch>
        </p:blipFill>
        <p:spPr>
          <a:xfrm>
            <a:off x="8067040" y="1706245"/>
            <a:ext cx="1779905" cy="1722120"/>
          </a:xfrm>
          <a:prstGeom prst="rect">
            <a:avLst/>
          </a:prstGeom>
        </p:spPr>
      </p:pic>
      <p:sp>
        <p:nvSpPr>
          <p:cNvPr id="18" name="Text 11"/>
          <p:cNvSpPr/>
          <p:nvPr/>
        </p:nvSpPr>
        <p:spPr>
          <a:xfrm>
            <a:off x="8117279" y="2487930"/>
            <a:ext cx="1656000" cy="731441"/>
          </a:xfrm>
          <a:prstGeom prst="rect">
            <a:avLst/>
          </a:prstGeom>
          <a:noFill/>
        </p:spPr>
        <p:txBody>
          <a:bodyPr wrap="square" lIns="0" tIns="0" rIns="0" bIns="0" rtlCol="0" anchor="t">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Cài đặt và cấu hình Django</a:t>
            </a:r>
            <a:endParaRPr lang="en-US" sz="1600" dirty="0"/>
          </a:p>
        </p:txBody>
      </p:sp>
      <p:sp>
        <p:nvSpPr>
          <p:cNvPr id="19" name="Shape 12"/>
          <p:cNvSpPr/>
          <p:nvPr/>
        </p:nvSpPr>
        <p:spPr>
          <a:xfrm>
            <a:off x="8630757" y="1803318"/>
            <a:ext cx="652471" cy="599500"/>
          </a:xfrm>
          <a:prstGeom prst="roundRect">
            <a:avLst/>
          </a:prstGeom>
          <a:solidFill>
            <a:srgbClr val="000000">
              <a:alpha val="0"/>
            </a:srgbClr>
          </a:solidFill>
        </p:spPr>
      </p:sp>
      <p:sp>
        <p:nvSpPr>
          <p:cNvPr id="20" name="Text 13"/>
          <p:cNvSpPr/>
          <p:nvPr/>
        </p:nvSpPr>
        <p:spPr>
          <a:xfrm>
            <a:off x="8630757" y="1803318"/>
            <a:ext cx="652471" cy="59950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03</a:t>
            </a:r>
            <a:endParaRPr lang="en-US" sz="1600" dirty="0"/>
          </a:p>
        </p:txBody>
      </p:sp>
      <p:pic>
        <p:nvPicPr>
          <p:cNvPr id="21" name="Image 5" descr="https://test-kimi-img.moonshot.cn/pub/slides/slides_tmpl/image/25-05-30-10:43:25-d0shmjc75iks832je1cg.png"/>
          <p:cNvPicPr>
            <a:picLocks noChangeAspect="1"/>
          </p:cNvPicPr>
          <p:nvPr/>
        </p:nvPicPr>
        <p:blipFill>
          <a:blip r:embed="rId3"/>
          <a:stretch>
            <a:fillRect/>
          </a:stretch>
        </p:blipFill>
        <p:spPr>
          <a:xfrm>
            <a:off x="2556510" y="3719830"/>
            <a:ext cx="1779905" cy="1722755"/>
          </a:xfrm>
          <a:prstGeom prst="rect">
            <a:avLst/>
          </a:prstGeom>
        </p:spPr>
      </p:pic>
      <p:sp>
        <p:nvSpPr>
          <p:cNvPr id="22" name="Text 14"/>
          <p:cNvSpPr/>
          <p:nvPr/>
        </p:nvSpPr>
        <p:spPr>
          <a:xfrm>
            <a:off x="2641041" y="4501515"/>
            <a:ext cx="1656000" cy="731441"/>
          </a:xfrm>
          <a:prstGeom prst="rect">
            <a:avLst/>
          </a:prstGeom>
          <a:noFill/>
        </p:spPr>
        <p:txBody>
          <a:bodyPr wrap="square" lIns="0" tIns="0" rIns="0" bIns="0" rtlCol="0" anchor="t">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Các tính năng chính của Django</a:t>
            </a:r>
            <a:endParaRPr lang="en-US" sz="1600" dirty="0"/>
          </a:p>
        </p:txBody>
      </p:sp>
      <p:sp>
        <p:nvSpPr>
          <p:cNvPr id="23" name="Shape 15"/>
          <p:cNvSpPr/>
          <p:nvPr/>
        </p:nvSpPr>
        <p:spPr>
          <a:xfrm>
            <a:off x="3120227" y="3816903"/>
            <a:ext cx="652471" cy="604722"/>
          </a:xfrm>
          <a:prstGeom prst="roundRect">
            <a:avLst/>
          </a:prstGeom>
          <a:solidFill>
            <a:srgbClr val="000000">
              <a:alpha val="0"/>
            </a:srgbClr>
          </a:solidFill>
        </p:spPr>
      </p:sp>
      <p:sp>
        <p:nvSpPr>
          <p:cNvPr id="24" name="Text 16"/>
          <p:cNvSpPr/>
          <p:nvPr/>
        </p:nvSpPr>
        <p:spPr>
          <a:xfrm>
            <a:off x="3120227" y="3816903"/>
            <a:ext cx="652471" cy="604722"/>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04</a:t>
            </a:r>
            <a:endParaRPr lang="en-US" sz="1600" dirty="0"/>
          </a:p>
        </p:txBody>
      </p:sp>
      <p:pic>
        <p:nvPicPr>
          <p:cNvPr id="25" name="Image 6" descr="https://test-kimi-img.moonshot.cn/pub/slides/slides_tmpl/image/25-05-30-10:43:25-d0shmjc75iks832je1cg.png"/>
          <p:cNvPicPr>
            <a:picLocks noChangeAspect="1"/>
          </p:cNvPicPr>
          <p:nvPr/>
        </p:nvPicPr>
        <p:blipFill>
          <a:blip r:embed="rId3"/>
          <a:stretch>
            <a:fillRect/>
          </a:stretch>
        </p:blipFill>
        <p:spPr>
          <a:xfrm>
            <a:off x="5311775" y="3719830"/>
            <a:ext cx="1779905" cy="1722755"/>
          </a:xfrm>
          <a:prstGeom prst="rect">
            <a:avLst/>
          </a:prstGeom>
        </p:spPr>
      </p:pic>
      <p:sp>
        <p:nvSpPr>
          <p:cNvPr id="26" name="Text 17"/>
          <p:cNvSpPr/>
          <p:nvPr/>
        </p:nvSpPr>
        <p:spPr>
          <a:xfrm>
            <a:off x="5362015" y="4501515"/>
            <a:ext cx="1656000" cy="731441"/>
          </a:xfrm>
          <a:prstGeom prst="rect">
            <a:avLst/>
          </a:prstGeom>
          <a:noFill/>
        </p:spPr>
        <p:txBody>
          <a:bodyPr wrap="square" lIns="0" tIns="0" rIns="0" bIns="0" rtlCol="0" anchor="t">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Xây dựng ứng dụng với Django</a:t>
            </a:r>
            <a:endParaRPr lang="en-US" sz="1600" dirty="0"/>
          </a:p>
        </p:txBody>
      </p:sp>
      <p:sp>
        <p:nvSpPr>
          <p:cNvPr id="27" name="Shape 18"/>
          <p:cNvSpPr/>
          <p:nvPr/>
        </p:nvSpPr>
        <p:spPr>
          <a:xfrm>
            <a:off x="5875492" y="3816903"/>
            <a:ext cx="652471" cy="599550"/>
          </a:xfrm>
          <a:prstGeom prst="roundRect">
            <a:avLst/>
          </a:prstGeom>
          <a:solidFill>
            <a:srgbClr val="000000">
              <a:alpha val="0"/>
            </a:srgbClr>
          </a:solidFill>
        </p:spPr>
      </p:sp>
      <p:sp>
        <p:nvSpPr>
          <p:cNvPr id="28" name="Text 19"/>
          <p:cNvSpPr/>
          <p:nvPr/>
        </p:nvSpPr>
        <p:spPr>
          <a:xfrm>
            <a:off x="5875492" y="3816903"/>
            <a:ext cx="652471" cy="59955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05</a:t>
            </a:r>
            <a:endParaRPr lang="en-US" sz="1600" dirty="0"/>
          </a:p>
        </p:txBody>
      </p:sp>
      <p:pic>
        <p:nvPicPr>
          <p:cNvPr id="29" name="Image 7" descr="https://test-kimi-img.moonshot.cn/pub/slides/slides_tmpl/image/25-05-30-10:43:25-d0shmjc75iks832je1cg.png"/>
          <p:cNvPicPr>
            <a:picLocks noChangeAspect="1"/>
          </p:cNvPicPr>
          <p:nvPr/>
        </p:nvPicPr>
        <p:blipFill>
          <a:blip r:embed="rId3"/>
          <a:stretch>
            <a:fillRect/>
          </a:stretch>
        </p:blipFill>
        <p:spPr>
          <a:xfrm>
            <a:off x="8067040" y="3719830"/>
            <a:ext cx="1779905" cy="1722120"/>
          </a:xfrm>
          <a:prstGeom prst="rect">
            <a:avLst/>
          </a:prstGeom>
        </p:spPr>
      </p:pic>
      <p:sp>
        <p:nvSpPr>
          <p:cNvPr id="30" name="Text 20"/>
          <p:cNvSpPr/>
          <p:nvPr/>
        </p:nvSpPr>
        <p:spPr>
          <a:xfrm>
            <a:off x="8117277" y="4497983"/>
            <a:ext cx="1656000" cy="738505"/>
          </a:xfrm>
          <a:prstGeom prst="rect">
            <a:avLst/>
          </a:prstGeom>
          <a:noFill/>
        </p:spPr>
        <p:txBody>
          <a:bodyPr wrap="square" lIns="0" tIns="0" rIns="0" bIns="0" rtlCol="0" anchor="ctr">
            <a:spAutoFit/>
          </a:bodyPr>
          <a:lstStyle/>
          <a:p>
            <a:pPr marL="0" indent="0" algn="ctr">
              <a:lnSpc>
                <a:spcPct val="150000"/>
              </a:lnSpc>
              <a:buNone/>
            </a:pPr>
            <a:r>
              <a:rPr lang="en-US" sz="1600" dirty="0">
                <a:solidFill>
                  <a:srgbClr val="FFFFFF"/>
                </a:solidFill>
                <a:latin typeface="MiSans" pitchFamily="34" charset="-122"/>
                <a:ea typeface="MiSans" pitchFamily="34" charset="-122"/>
                <a:cs typeface="MiSans" pitchFamily="34" charset="-120"/>
              </a:rPr>
              <a:t>Ưu và Nhược điểm của Django</a:t>
            </a:r>
            <a:endParaRPr lang="en-US" sz="1600" dirty="0"/>
          </a:p>
        </p:txBody>
      </p:sp>
      <p:sp>
        <p:nvSpPr>
          <p:cNvPr id="31" name="Shape 21"/>
          <p:cNvSpPr/>
          <p:nvPr/>
        </p:nvSpPr>
        <p:spPr>
          <a:xfrm>
            <a:off x="8630757" y="3816903"/>
            <a:ext cx="652471" cy="599550"/>
          </a:xfrm>
          <a:prstGeom prst="roundRect">
            <a:avLst/>
          </a:prstGeom>
          <a:solidFill>
            <a:srgbClr val="000000">
              <a:alpha val="0"/>
            </a:srgbClr>
          </a:solidFill>
        </p:spPr>
      </p:sp>
      <p:sp>
        <p:nvSpPr>
          <p:cNvPr id="32" name="Text 22"/>
          <p:cNvSpPr/>
          <p:nvPr/>
        </p:nvSpPr>
        <p:spPr>
          <a:xfrm>
            <a:off x="8630757" y="3816903"/>
            <a:ext cx="652471" cy="599550"/>
          </a:xfrm>
          <a:prstGeom prst="rect">
            <a:avLst/>
          </a:prstGeom>
          <a:noFill/>
        </p:spPr>
        <p:txBody>
          <a:bodyPr wrap="square" lIns="0" tIns="0" rIns="0" bIns="0" rtlCol="0" anchor="t"/>
          <a:lstStyle/>
          <a:p>
            <a:pPr marL="0" indent="0" algn="ctr">
              <a:lnSpc>
                <a:spcPct val="110000"/>
              </a:lnSpc>
              <a:buNone/>
            </a:pPr>
            <a:r>
              <a:rPr lang="en-US" sz="3200" dirty="0">
                <a:solidFill>
                  <a:srgbClr val="F8D089"/>
                </a:solidFill>
                <a:latin typeface="MiSans" pitchFamily="34" charset="-122"/>
                <a:ea typeface="MiSans" pitchFamily="34" charset="-122"/>
                <a:cs typeface="MiSans" pitchFamily="34" charset="-120"/>
              </a:rPr>
              <a:t>06</a:t>
            </a:r>
            <a:endParaRPr lang="en-US" sz="1600" dirty="0"/>
          </a:p>
        </p:txBody>
      </p:sp>
      <p:pic>
        <p:nvPicPr>
          <p:cNvPr id="33" name="Image 8" descr="https://test-kimi-img.moonshot.cn/pub/slides/slides_tmpl/image/25-05-30-10:43:25-d0shmjc75iks832je1b0.png"/>
          <p:cNvPicPr>
            <a:picLocks noChangeAspect="1"/>
          </p:cNvPicPr>
          <p:nvPr/>
        </p:nvPicPr>
        <p:blipFill>
          <a:blip r:embed="rId4"/>
          <a:stretch>
            <a:fillRect/>
          </a:stretch>
        </p:blipFill>
        <p:spPr>
          <a:xfrm>
            <a:off x="2679065" y="1706245"/>
            <a:ext cx="1540510" cy="76200"/>
          </a:xfrm>
          <a:prstGeom prst="rect">
            <a:avLst/>
          </a:prstGeom>
        </p:spPr>
      </p:pic>
      <p:pic>
        <p:nvPicPr>
          <p:cNvPr id="34" name="Image 9" descr="https://test-kimi-img.moonshot.cn/pub/slides/slides_tmpl/image/25-05-30-10:43:25-d0shmjc75iks832je1b0.png"/>
          <p:cNvPicPr>
            <a:picLocks noChangeAspect="1"/>
          </p:cNvPicPr>
          <p:nvPr/>
        </p:nvPicPr>
        <p:blipFill>
          <a:blip r:embed="rId4"/>
          <a:stretch>
            <a:fillRect/>
          </a:stretch>
        </p:blipFill>
        <p:spPr>
          <a:xfrm>
            <a:off x="5438140" y="1706245"/>
            <a:ext cx="1540510" cy="76200"/>
          </a:xfrm>
          <a:prstGeom prst="rect">
            <a:avLst/>
          </a:prstGeom>
        </p:spPr>
      </p:pic>
      <p:pic>
        <p:nvPicPr>
          <p:cNvPr id="35" name="Image 10" descr="https://test-kimi-img.moonshot.cn/pub/slides/slides_tmpl/image/25-05-30-10:43:25-d0shmjc75iks832je1b0.png"/>
          <p:cNvPicPr>
            <a:picLocks noChangeAspect="1"/>
          </p:cNvPicPr>
          <p:nvPr/>
        </p:nvPicPr>
        <p:blipFill>
          <a:blip r:embed="rId4"/>
          <a:stretch>
            <a:fillRect/>
          </a:stretch>
        </p:blipFill>
        <p:spPr>
          <a:xfrm>
            <a:off x="8183880" y="1706245"/>
            <a:ext cx="1540510" cy="76200"/>
          </a:xfrm>
          <a:prstGeom prst="rect">
            <a:avLst/>
          </a:prstGeom>
        </p:spPr>
      </p:pic>
      <p:pic>
        <p:nvPicPr>
          <p:cNvPr id="36" name="Image 11" descr="https://test-kimi-img.moonshot.cn/pub/slides/slides_tmpl/image/25-05-30-10:43:25-d0shmjc75iks832je1b0.png"/>
          <p:cNvPicPr>
            <a:picLocks noChangeAspect="1"/>
          </p:cNvPicPr>
          <p:nvPr/>
        </p:nvPicPr>
        <p:blipFill>
          <a:blip r:embed="rId4"/>
          <a:stretch>
            <a:fillRect/>
          </a:stretch>
        </p:blipFill>
        <p:spPr>
          <a:xfrm>
            <a:off x="2679065" y="3719830"/>
            <a:ext cx="1540510" cy="76200"/>
          </a:xfrm>
          <a:prstGeom prst="rect">
            <a:avLst/>
          </a:prstGeom>
        </p:spPr>
      </p:pic>
      <p:pic>
        <p:nvPicPr>
          <p:cNvPr id="37" name="Image 12" descr="https://test-kimi-img.moonshot.cn/pub/slides/slides_tmpl/image/25-05-30-10:43:25-d0shmjc75iks832je1b0.png"/>
          <p:cNvPicPr>
            <a:picLocks noChangeAspect="1"/>
          </p:cNvPicPr>
          <p:nvPr/>
        </p:nvPicPr>
        <p:blipFill>
          <a:blip r:embed="rId4"/>
          <a:stretch>
            <a:fillRect/>
          </a:stretch>
        </p:blipFill>
        <p:spPr>
          <a:xfrm>
            <a:off x="5438140" y="3719830"/>
            <a:ext cx="1540510" cy="76200"/>
          </a:xfrm>
          <a:prstGeom prst="rect">
            <a:avLst/>
          </a:prstGeom>
        </p:spPr>
      </p:pic>
      <p:pic>
        <p:nvPicPr>
          <p:cNvPr id="38" name="Image 13" descr="https://test-kimi-img.moonshot.cn/pub/slides/slides_tmpl/image/25-05-30-10:43:25-d0shmjc75iks832je1b0.png"/>
          <p:cNvPicPr>
            <a:picLocks noChangeAspect="1"/>
          </p:cNvPicPr>
          <p:nvPr/>
        </p:nvPicPr>
        <p:blipFill>
          <a:blip r:embed="rId4"/>
          <a:stretch>
            <a:fillRect/>
          </a:stretch>
        </p:blipFill>
        <p:spPr>
          <a:xfrm>
            <a:off x="8183880" y="3719830"/>
            <a:ext cx="1540510" cy="76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3426"/>
            <a:ext cx="12191999" cy="6864626"/>
          </a:xfrm>
          <a:prstGeom prst="rect">
            <a:avLst/>
          </a:prstGeom>
        </p:spPr>
      </p:pic>
      <p:sp>
        <p:nvSpPr>
          <p:cNvPr id="3" name="Text 0"/>
          <p:cNvSpPr/>
          <p:nvPr/>
        </p:nvSpPr>
        <p:spPr>
          <a:xfrm>
            <a:off x="4645660" y="3375025"/>
            <a:ext cx="3108960" cy="1477010"/>
          </a:xfrm>
          <a:prstGeom prst="rect">
            <a:avLst/>
          </a:prstGeom>
          <a:noFill/>
        </p:spPr>
        <p:txBody>
          <a:bodyPr wrap="square" lIns="0" tIns="0" rIns="0" bIns="0" rtlCol="0" anchor="t">
            <a:spAutoFit/>
          </a:bodyPr>
          <a:lstStyle/>
          <a:p>
            <a:pPr marL="0" indent="0" algn="ctr">
              <a:lnSpc>
                <a:spcPct val="100000"/>
              </a:lnSpc>
              <a:buNone/>
            </a:pPr>
            <a:r>
              <a:rPr lang="en-US" sz="4800" dirty="0">
                <a:solidFill>
                  <a:srgbClr val="000000"/>
                </a:solidFill>
                <a:latin typeface="MiSans" pitchFamily="34" charset="-122"/>
                <a:ea typeface="MiSans" pitchFamily="34" charset="-122"/>
                <a:cs typeface="MiSans" pitchFamily="34" charset="-120"/>
              </a:rPr>
              <a:t>Giới thiệu về Django</a:t>
            </a:r>
            <a:endParaRPr lang="en-US" sz="48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346383" y="1188720"/>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01</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26-d0shn2k75iks832je1lg.png"/>
          <p:cNvPicPr>
            <a:picLocks noChangeAspect="1"/>
          </p:cNvPicPr>
          <p:nvPr/>
        </p:nvPicPr>
        <p:blipFill>
          <a:blip r:embed="rId1"/>
          <a:srcRect t="16" b="16"/>
          <a:stretch>
            <a:fillRect/>
          </a:stretch>
        </p:blipFill>
        <p:spPr>
          <a:xfrm>
            <a:off x="-3178" y="-1"/>
            <a:ext cx="12195178" cy="6866415"/>
          </a:xfrm>
          <a:prstGeom prst="rect">
            <a:avLst/>
          </a:prstGeom>
        </p:spPr>
      </p:pic>
      <p:pic>
        <p:nvPicPr>
          <p:cNvPr id="3" name="Image 1" descr="https://test-kimi-img.moonshot.cn/pub/slides/slides_tmpl/image/25-05-30-10:44:45-d0shn7c75iks832je1p0.png"/>
          <p:cNvPicPr>
            <a:picLocks noChangeAspect="1"/>
          </p:cNvPicPr>
          <p:nvPr/>
        </p:nvPicPr>
        <p:blipFill>
          <a:blip r:embed="rId2"/>
          <a:stretch>
            <a:fillRect/>
          </a:stretch>
        </p:blipFill>
        <p:spPr>
          <a:xfrm rot="5400000">
            <a:off x="5375275" y="-3006090"/>
            <a:ext cx="1304925" cy="10728960"/>
          </a:xfrm>
          <a:prstGeom prst="rect">
            <a:avLst/>
          </a:prstGeom>
        </p:spPr>
      </p:pic>
      <p:sp>
        <p:nvSpPr>
          <p:cNvPr id="4" name="Shape 0"/>
          <p:cNvSpPr/>
          <p:nvPr/>
        </p:nvSpPr>
        <p:spPr>
          <a:xfrm flipH="1">
            <a:off x="11314843" y="969148"/>
            <a:ext cx="77797" cy="72000"/>
          </a:xfrm>
          <a:prstGeom prst="ellipse">
            <a:avLst/>
          </a:prstGeom>
          <a:solidFill>
            <a:srgbClr val="FFFFFF"/>
          </a:solidFill>
        </p:spPr>
      </p:sp>
      <p:sp>
        <p:nvSpPr>
          <p:cNvPr id="5" name="Text 1"/>
          <p:cNvSpPr/>
          <p:nvPr/>
        </p:nvSpPr>
        <p:spPr>
          <a:xfrm>
            <a:off x="11314843"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6" name="Shape 2"/>
          <p:cNvSpPr/>
          <p:nvPr/>
        </p:nvSpPr>
        <p:spPr>
          <a:xfrm flipH="1">
            <a:off x="11186668" y="969148"/>
            <a:ext cx="77797" cy="72000"/>
          </a:xfrm>
          <a:prstGeom prst="ellipse">
            <a:avLst/>
          </a:prstGeom>
          <a:solidFill>
            <a:srgbClr val="FFFFFF">
              <a:alpha val="56471"/>
            </a:srgbClr>
          </a:solidFill>
        </p:spPr>
      </p:sp>
      <p:sp>
        <p:nvSpPr>
          <p:cNvPr id="7" name="Text 3"/>
          <p:cNvSpPr/>
          <p:nvPr/>
        </p:nvSpPr>
        <p:spPr>
          <a:xfrm>
            <a:off x="11186668"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8" name="Shape 4"/>
          <p:cNvSpPr/>
          <p:nvPr/>
        </p:nvSpPr>
        <p:spPr>
          <a:xfrm flipH="1">
            <a:off x="11055654" y="969148"/>
            <a:ext cx="77797" cy="72000"/>
          </a:xfrm>
          <a:prstGeom prst="ellipse">
            <a:avLst/>
          </a:prstGeom>
          <a:solidFill>
            <a:srgbClr val="FFFFFF"/>
          </a:solidFill>
        </p:spPr>
      </p:sp>
      <p:sp>
        <p:nvSpPr>
          <p:cNvPr id="9" name="Text 5"/>
          <p:cNvSpPr/>
          <p:nvPr/>
        </p:nvSpPr>
        <p:spPr>
          <a:xfrm>
            <a:off x="11055654"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0" name="Shape 6"/>
          <p:cNvSpPr/>
          <p:nvPr/>
        </p:nvSpPr>
        <p:spPr>
          <a:xfrm flipH="1">
            <a:off x="10924640" y="969148"/>
            <a:ext cx="77797" cy="72000"/>
          </a:xfrm>
          <a:prstGeom prst="ellipse">
            <a:avLst/>
          </a:prstGeom>
          <a:solidFill>
            <a:srgbClr val="FFFFFF">
              <a:alpha val="56471"/>
            </a:srgbClr>
          </a:solidFill>
        </p:spPr>
      </p:sp>
      <p:sp>
        <p:nvSpPr>
          <p:cNvPr id="11" name="Text 7"/>
          <p:cNvSpPr/>
          <p:nvPr/>
        </p:nvSpPr>
        <p:spPr>
          <a:xfrm>
            <a:off x="10924640" y="9691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2" name="Text 8"/>
          <p:cNvSpPr/>
          <p:nvPr/>
        </p:nvSpPr>
        <p:spPr>
          <a:xfrm>
            <a:off x="1018540" y="2098675"/>
            <a:ext cx="2028825" cy="284559"/>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FBE199"/>
                </a:solidFill>
                <a:latin typeface="MiSans" pitchFamily="34" charset="-122"/>
                <a:ea typeface="MiSans" pitchFamily="34" charset="-122"/>
                <a:cs typeface="MiSans" pitchFamily="34" charset="-120"/>
              </a:rPr>
              <a:t>Định nghĩa Django</a:t>
            </a:r>
            <a:endParaRPr lang="en-US" sz="1600" dirty="0"/>
          </a:p>
        </p:txBody>
      </p:sp>
      <p:sp>
        <p:nvSpPr>
          <p:cNvPr id="13" name="Text 9"/>
          <p:cNvSpPr/>
          <p:nvPr/>
        </p:nvSpPr>
        <p:spPr>
          <a:xfrm>
            <a:off x="3388360" y="1831340"/>
            <a:ext cx="7441565" cy="108775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FFFFFF"/>
                </a:solidFill>
                <a:latin typeface="MiSans" pitchFamily="34" charset="-122"/>
                <a:ea typeface="MiSans" pitchFamily="34" charset="-122"/>
                <a:cs typeface="MiSans" pitchFamily="34" charset="-120"/>
              </a:rPr>
              <a:t>Django là framework web cao cấp, miễn phí, mã nguồn mở, sử dụng Python. Nó giúp lập trình viên xây dựng ứng dụng web nhanh chóng và an toàn.</a:t>
            </a:r>
            <a:endParaRPr lang="en-US" sz="1600" dirty="0"/>
          </a:p>
        </p:txBody>
      </p:sp>
      <p:sp>
        <p:nvSpPr>
          <p:cNvPr id="14" name="Text 10"/>
          <p:cNvSpPr/>
          <p:nvPr/>
        </p:nvSpPr>
        <p:spPr>
          <a:xfrm>
            <a:off x="542215" y="737726"/>
            <a:ext cx="8152877" cy="833184"/>
          </a:xfrm>
          <a:prstGeom prst="rect">
            <a:avLst/>
          </a:prstGeom>
          <a:noFill/>
        </p:spPr>
        <p:txBody>
          <a:bodyPr wrap="square" lIns="91440" tIns="45720" rIns="91440" bIns="45720" rtlCol="0" anchor="t"/>
          <a:lstStyle/>
          <a:p>
            <a:pPr marL="0" indent="0" algn="l">
              <a:lnSpc>
                <a:spcPct val="100000"/>
              </a:lnSpc>
              <a:buNone/>
            </a:pPr>
            <a:r>
              <a:rPr lang="en-US" sz="3600" b="1" dirty="0">
                <a:solidFill>
                  <a:srgbClr val="FFFFFF"/>
                </a:solidFill>
                <a:latin typeface="MiSans" pitchFamily="34" charset="-122"/>
                <a:ea typeface="MiSans" pitchFamily="34" charset="-122"/>
                <a:cs typeface="MiSans" pitchFamily="34" charset="-120"/>
              </a:rPr>
              <a:t>Định nghĩa và lịch sử</a:t>
            </a:r>
            <a:endParaRPr lang="en-US" sz="1600" dirty="0"/>
          </a:p>
        </p:txBody>
      </p:sp>
      <p:pic>
        <p:nvPicPr>
          <p:cNvPr id="15" name="Image 2" descr="https://test-kimi-img.moonshot.cn/pub/slides/slides_tmpl/image/25-05-30-10:44:45-d0shn7c75iks832je1p0.png"/>
          <p:cNvPicPr>
            <a:picLocks noChangeAspect="1"/>
          </p:cNvPicPr>
          <p:nvPr/>
        </p:nvPicPr>
        <p:blipFill>
          <a:blip r:embed="rId2"/>
          <a:stretch>
            <a:fillRect/>
          </a:stretch>
        </p:blipFill>
        <p:spPr>
          <a:xfrm rot="5400000">
            <a:off x="5375275" y="-1408430"/>
            <a:ext cx="1304925" cy="10728960"/>
          </a:xfrm>
          <a:prstGeom prst="rect">
            <a:avLst/>
          </a:prstGeom>
        </p:spPr>
      </p:pic>
      <p:sp>
        <p:nvSpPr>
          <p:cNvPr id="16" name="Text 11"/>
          <p:cNvSpPr/>
          <p:nvPr/>
        </p:nvSpPr>
        <p:spPr>
          <a:xfrm>
            <a:off x="1018540" y="3696335"/>
            <a:ext cx="2028825" cy="284559"/>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FBE199"/>
                </a:solidFill>
                <a:latin typeface="MiSans" pitchFamily="34" charset="-122"/>
                <a:ea typeface="MiSans" pitchFamily="34" charset="-122"/>
                <a:cs typeface="MiSans" pitchFamily="34" charset="-120"/>
              </a:rPr>
              <a:t>Lịch sử ra đời</a:t>
            </a:r>
            <a:endParaRPr lang="en-US" sz="1600" dirty="0"/>
          </a:p>
        </p:txBody>
      </p:sp>
      <p:sp>
        <p:nvSpPr>
          <p:cNvPr id="17" name="Text 12"/>
          <p:cNvSpPr/>
          <p:nvPr/>
        </p:nvSpPr>
        <p:spPr>
          <a:xfrm>
            <a:off x="3388360" y="3429000"/>
            <a:ext cx="7441565" cy="108775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FFFFFF"/>
                </a:solidFill>
                <a:latin typeface="MiSans" pitchFamily="34" charset="-122"/>
                <a:ea typeface="MiSans" pitchFamily="34" charset="-122"/>
                <a:cs typeface="MiSans" pitchFamily="34" charset="-120"/>
              </a:rPr>
              <a:t>Django ra đời năm 2005 bởi Adrian Holovaty và Simon Willison. Ban đầu được sử dụng cho các dự án báo chí, sau đó mở rộng ứng dụng trong nhiều lĩnh vực.</a:t>
            </a:r>
            <a:endParaRPr lang="en-US" sz="1600" dirty="0"/>
          </a:p>
        </p:txBody>
      </p:sp>
      <p:pic>
        <p:nvPicPr>
          <p:cNvPr id="18" name="Image 3" descr="https://test-kimi-img.moonshot.cn/pub/slides/slides_tmpl/image/25-05-30-10:44:45-d0shn7c75iks832je1p0.png"/>
          <p:cNvPicPr>
            <a:picLocks noChangeAspect="1"/>
          </p:cNvPicPr>
          <p:nvPr/>
        </p:nvPicPr>
        <p:blipFill>
          <a:blip r:embed="rId2"/>
          <a:stretch>
            <a:fillRect/>
          </a:stretch>
        </p:blipFill>
        <p:spPr>
          <a:xfrm rot="5400000">
            <a:off x="5375275" y="231775"/>
            <a:ext cx="1304925" cy="10728960"/>
          </a:xfrm>
          <a:prstGeom prst="rect">
            <a:avLst/>
          </a:prstGeom>
        </p:spPr>
      </p:pic>
      <p:sp>
        <p:nvSpPr>
          <p:cNvPr id="19" name="Text 13"/>
          <p:cNvSpPr/>
          <p:nvPr/>
        </p:nvSpPr>
        <p:spPr>
          <a:xfrm>
            <a:off x="1018540" y="5336540"/>
            <a:ext cx="2028825" cy="597892"/>
          </a:xfrm>
          <a:prstGeom prst="rect">
            <a:avLst/>
          </a:prstGeom>
          <a:noFill/>
        </p:spPr>
        <p:txBody>
          <a:bodyPr wrap="square" lIns="0" tIns="0" rIns="0" bIns="0" rtlCol="0" anchor="t">
            <a:spAutoFit/>
          </a:bodyPr>
          <a:lstStyle/>
          <a:p>
            <a:pPr marL="0" indent="0" algn="l">
              <a:lnSpc>
                <a:spcPct val="100000"/>
              </a:lnSpc>
              <a:buNone/>
            </a:pPr>
            <a:r>
              <a:rPr lang="en-US" sz="1800" b="1" dirty="0">
                <a:solidFill>
                  <a:srgbClr val="FBE199"/>
                </a:solidFill>
                <a:latin typeface="MiSans" pitchFamily="34" charset="-122"/>
                <a:ea typeface="MiSans" pitchFamily="34" charset="-122"/>
                <a:cs typeface="MiSans" pitchFamily="34" charset="-120"/>
              </a:rPr>
              <a:t>Phiên bản phát triển</a:t>
            </a:r>
            <a:endParaRPr lang="en-US" sz="1600" dirty="0"/>
          </a:p>
        </p:txBody>
      </p:sp>
      <p:sp>
        <p:nvSpPr>
          <p:cNvPr id="20" name="Text 14"/>
          <p:cNvSpPr/>
          <p:nvPr/>
        </p:nvSpPr>
        <p:spPr>
          <a:xfrm>
            <a:off x="3388360" y="5069205"/>
            <a:ext cx="7441565" cy="1087755"/>
          </a:xfrm>
          <a:prstGeom prst="rect">
            <a:avLst/>
          </a:prstGeom>
          <a:noFill/>
        </p:spPr>
        <p:txBody>
          <a:bodyPr wrap="square" lIns="91440" tIns="45720" rIns="91440" bIns="45720" rtlCol="0" anchor="t"/>
          <a:lstStyle/>
          <a:p>
            <a:pPr marL="0" indent="0" algn="just">
              <a:lnSpc>
                <a:spcPct val="150000"/>
              </a:lnSpc>
              <a:buNone/>
            </a:pPr>
            <a:r>
              <a:rPr lang="en-US" sz="1400" dirty="0">
                <a:solidFill>
                  <a:srgbClr val="FFFFFF"/>
                </a:solidFill>
                <a:latin typeface="MiSans" pitchFamily="34" charset="-122"/>
                <a:ea typeface="MiSans" pitchFamily="34" charset="-122"/>
                <a:cs typeface="MiSans" pitchFamily="34" charset="-120"/>
              </a:rPr>
              <a:t>Django không ngừng cập nhật và nâng cấp. Các phiên bản mới mang lại nhiều tính năng và cải tiến về hiệu năng, bảo mật.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23746"/>
            <a:ext cx="12191999" cy="6864626"/>
          </a:xfrm>
          <a:prstGeom prst="rect">
            <a:avLst/>
          </a:prstGeom>
        </p:spPr>
      </p:pic>
      <p:sp>
        <p:nvSpPr>
          <p:cNvPr id="3" name="Text 0"/>
          <p:cNvSpPr/>
          <p:nvPr/>
        </p:nvSpPr>
        <p:spPr>
          <a:xfrm>
            <a:off x="4389755" y="3375025"/>
            <a:ext cx="3364865" cy="1477010"/>
          </a:xfrm>
          <a:prstGeom prst="rect">
            <a:avLst/>
          </a:prstGeom>
          <a:noFill/>
        </p:spPr>
        <p:txBody>
          <a:bodyPr wrap="square" lIns="0" tIns="0" rIns="0" bIns="0" rtlCol="0" anchor="t">
            <a:spAutoFit/>
          </a:bodyPr>
          <a:lstStyle/>
          <a:p>
            <a:pPr marL="0" indent="0" algn="ctr">
              <a:lnSpc>
                <a:spcPct val="100000"/>
              </a:lnSpc>
              <a:buNone/>
            </a:pPr>
            <a:r>
              <a:rPr lang="en-US" sz="4800" dirty="0">
                <a:solidFill>
                  <a:srgbClr val="000000"/>
                </a:solidFill>
                <a:latin typeface="MiSans" pitchFamily="34" charset="-122"/>
                <a:ea typeface="MiSans" pitchFamily="34" charset="-122"/>
                <a:cs typeface="MiSans" pitchFamily="34" charset="-120"/>
              </a:rPr>
              <a:t>Kiến trúc của Django</a:t>
            </a:r>
            <a:endParaRPr lang="en-US" sz="48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101273" y="1383665"/>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02</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08-d0shmu475iks832je1i0.png"/>
          <p:cNvPicPr>
            <a:picLocks noChangeAspect="1"/>
          </p:cNvPicPr>
          <p:nvPr/>
        </p:nvPicPr>
        <p:blipFill>
          <a:blip r:embed="rId1"/>
          <a:stretch>
            <a:fillRect/>
          </a:stretch>
        </p:blipFill>
        <p:spPr>
          <a:xfrm>
            <a:off x="-1041" y="0"/>
            <a:ext cx="12192000" cy="6864626"/>
          </a:xfrm>
          <a:prstGeom prst="rect">
            <a:avLst/>
          </a:prstGeom>
        </p:spPr>
      </p:pic>
      <p:pic>
        <p:nvPicPr>
          <p:cNvPr id="3" name="Image 1" descr="https://test-kimi-img.moonshot.cn/pub/slides/slides_tmpl/image/25-05-30-10:45:12-d0shne475iks832je240.png"/>
          <p:cNvPicPr>
            <a:picLocks noChangeAspect="1"/>
          </p:cNvPicPr>
          <p:nvPr/>
        </p:nvPicPr>
        <p:blipFill>
          <a:blip r:embed="rId2"/>
          <a:srcRect l="2053" r="2053"/>
          <a:stretch>
            <a:fillRect/>
          </a:stretch>
        </p:blipFill>
        <p:spPr>
          <a:xfrm>
            <a:off x="-368946" y="-328143"/>
            <a:ext cx="13015728" cy="7644359"/>
          </a:xfrm>
          <a:prstGeom prst="rect">
            <a:avLst/>
          </a:prstGeom>
        </p:spPr>
      </p:pic>
      <p:pic>
        <p:nvPicPr>
          <p:cNvPr id="4" name="Image 2" descr="https://test-kimi-img.moonshot.cn/pub/slides/slides_tmpl/image/25-05-30-10:45:14-d0shnek75iks832je24g.png"/>
          <p:cNvPicPr>
            <a:picLocks noChangeAspect="1"/>
          </p:cNvPicPr>
          <p:nvPr/>
        </p:nvPicPr>
        <p:blipFill>
          <a:blip r:embed="rId3">
            <a:alphaModFix amt="67000"/>
          </a:blip>
          <a:srcRect l="87" r="87"/>
          <a:stretch>
            <a:fillRect/>
          </a:stretch>
        </p:blipFill>
        <p:spPr>
          <a:xfrm>
            <a:off x="-368935" y="-328295"/>
            <a:ext cx="5752465" cy="7325995"/>
          </a:xfrm>
          <a:prstGeom prst="rect">
            <a:avLst/>
          </a:prstGeom>
        </p:spPr>
      </p:pic>
      <p:sp>
        <p:nvSpPr>
          <p:cNvPr id="5" name="Text 0"/>
          <p:cNvSpPr/>
          <p:nvPr/>
        </p:nvSpPr>
        <p:spPr>
          <a:xfrm>
            <a:off x="934263" y="479263"/>
            <a:ext cx="3049055" cy="606887"/>
          </a:xfrm>
          <a:prstGeom prst="rect">
            <a:avLst/>
          </a:prstGeom>
          <a:noFill/>
        </p:spPr>
        <p:txBody>
          <a:bodyPr wrap="square" lIns="91440" tIns="45720" rIns="91440" bIns="45720" rtlCol="0" anchor="ctr"/>
          <a:lstStyle/>
          <a:p>
            <a:pPr marL="0" indent="0" algn="l">
              <a:lnSpc>
                <a:spcPct val="90000"/>
              </a:lnSpc>
              <a:buNone/>
            </a:pPr>
            <a:r>
              <a:rPr lang="en-US" sz="4400" dirty="0">
                <a:solidFill>
                  <a:srgbClr val="000000"/>
                </a:solidFill>
                <a:latin typeface="MiSans" pitchFamily="34" charset="-122"/>
                <a:ea typeface="MiSans" pitchFamily="34" charset="-122"/>
                <a:cs typeface="MiSans" pitchFamily="34" charset="-120"/>
              </a:rPr>
              <a:t> </a:t>
            </a:r>
            <a:endParaRPr lang="en-US" sz="1600" dirty="0"/>
          </a:p>
        </p:txBody>
      </p:sp>
      <p:sp>
        <p:nvSpPr>
          <p:cNvPr id="6" name="Text 1"/>
          <p:cNvSpPr/>
          <p:nvPr/>
        </p:nvSpPr>
        <p:spPr>
          <a:xfrm>
            <a:off x="5457390" y="564114"/>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Model</a:t>
            </a:r>
            <a:endParaRPr lang="en-US" sz="1600" dirty="0"/>
          </a:p>
        </p:txBody>
      </p:sp>
      <p:sp>
        <p:nvSpPr>
          <p:cNvPr id="7" name="Text 2"/>
          <p:cNvSpPr/>
          <p:nvPr/>
        </p:nvSpPr>
        <p:spPr>
          <a:xfrm>
            <a:off x="5366385" y="963930"/>
            <a:ext cx="6240780" cy="92202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Model đại diện cho dữ liệu và logic kinh doanh. Nó tương tác với cơ sở dữ liệu, giúp lập trình viên dễ dàng quản lý dữ liệu.</a:t>
            </a:r>
            <a:endParaRPr lang="en-US" dirty="0"/>
          </a:p>
        </p:txBody>
      </p:sp>
      <p:sp>
        <p:nvSpPr>
          <p:cNvPr id="8" name="Text 3"/>
          <p:cNvSpPr/>
          <p:nvPr/>
        </p:nvSpPr>
        <p:spPr>
          <a:xfrm>
            <a:off x="5927439" y="2625212"/>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View</a:t>
            </a:r>
            <a:endParaRPr lang="en-US" sz="1600" dirty="0"/>
          </a:p>
        </p:txBody>
      </p:sp>
      <p:sp>
        <p:nvSpPr>
          <p:cNvPr id="9" name="Text 4"/>
          <p:cNvSpPr/>
          <p:nvPr/>
        </p:nvSpPr>
        <p:spPr>
          <a:xfrm>
            <a:off x="5836155" y="3019791"/>
            <a:ext cx="5828116" cy="64516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View xử lý logic hiển thị dữ liệu. Nó nhận dữ liệu từ Model và trả về kết quả cho người dùng.</a:t>
            </a:r>
            <a:endParaRPr lang="en-US" dirty="0"/>
          </a:p>
        </p:txBody>
      </p:sp>
      <p:sp>
        <p:nvSpPr>
          <p:cNvPr id="10" name="Text 5"/>
          <p:cNvSpPr/>
          <p:nvPr/>
        </p:nvSpPr>
        <p:spPr>
          <a:xfrm>
            <a:off x="5548232" y="4669090"/>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Controller</a:t>
            </a:r>
            <a:endParaRPr lang="en-US" sz="1600" dirty="0"/>
          </a:p>
        </p:txBody>
      </p:sp>
      <p:sp>
        <p:nvSpPr>
          <p:cNvPr id="11" name="Text 6"/>
          <p:cNvSpPr/>
          <p:nvPr/>
        </p:nvSpPr>
        <p:spPr>
          <a:xfrm>
            <a:off x="5457190" y="5078095"/>
            <a:ext cx="6035040" cy="645160"/>
          </a:xfrm>
          <a:prstGeom prst="rect">
            <a:avLst/>
          </a:prstGeom>
          <a:noFill/>
        </p:spPr>
        <p:txBody>
          <a:bodyPr wrap="square" lIns="91440" tIns="45720" rIns="91440" bIns="45720" rtlCol="0" anchor="t">
            <a:spAutoFit/>
          </a:bodyPr>
          <a:lstStyle/>
          <a:p>
            <a:pPr marL="0" indent="0" algn="just">
              <a:lnSpc>
                <a:spcPct val="100000"/>
              </a:lnSpc>
              <a:buNone/>
            </a:pPr>
            <a:r>
              <a:rPr lang="en-US" dirty="0">
                <a:solidFill>
                  <a:srgbClr val="FFFFFF"/>
                </a:solidFill>
                <a:latin typeface="MiSans" pitchFamily="34" charset="-122"/>
                <a:ea typeface="MiSans" pitchFamily="34" charset="-122"/>
                <a:cs typeface="MiSans" pitchFamily="34" charset="-120"/>
              </a:rPr>
              <a:t>Controller đóng vai trò trung gian, nhận yêu cầu từ người dùng, điều hướng đến View phù hợp.</a:t>
            </a:r>
            <a:endParaRPr lang="en-US" dirty="0"/>
          </a:p>
        </p:txBody>
      </p:sp>
      <p:sp>
        <p:nvSpPr>
          <p:cNvPr id="12" name="Text 7"/>
          <p:cNvSpPr/>
          <p:nvPr/>
        </p:nvSpPr>
        <p:spPr>
          <a:xfrm>
            <a:off x="542290" y="2625090"/>
            <a:ext cx="3870325" cy="1506220"/>
          </a:xfrm>
          <a:prstGeom prst="rect">
            <a:avLst/>
          </a:prstGeom>
          <a:noFill/>
        </p:spPr>
        <p:txBody>
          <a:bodyPr wrap="square" lIns="91440" tIns="45720" rIns="91440" bIns="45720" rtlCol="0" anchor="t"/>
          <a:lstStyle/>
          <a:p>
            <a:pPr marL="0" indent="0" algn="l">
              <a:lnSpc>
                <a:spcPct val="100000"/>
              </a:lnSpc>
              <a:buNone/>
            </a:pPr>
            <a:r>
              <a:rPr lang="en-US" sz="4400" b="1" dirty="0">
                <a:solidFill>
                  <a:srgbClr val="FFFFFF"/>
                </a:solidFill>
                <a:latin typeface="MiSans" pitchFamily="34" charset="-122"/>
                <a:ea typeface="MiSans" pitchFamily="34" charset="-122"/>
                <a:cs typeface="MiSans" pitchFamily="34" charset="-120"/>
              </a:rPr>
              <a:t>Mô hình MVC</a:t>
            </a:r>
            <a:endParaRPr lang="en-US" sz="4400" dirty="0"/>
          </a:p>
        </p:txBody>
      </p:sp>
      <p:pic>
        <p:nvPicPr>
          <p:cNvPr id="13" name="Image 3" descr="https://test-kimi-img.moonshot.cn/pub/slides/slides_tmpl/image/25-05-30-10:45:02-d0shnbk75iks832je210.png"/>
          <p:cNvPicPr>
            <a:picLocks noChangeAspect="1"/>
          </p:cNvPicPr>
          <p:nvPr/>
        </p:nvPicPr>
        <p:blipFill>
          <a:blip r:embed="rId4"/>
          <a:stretch>
            <a:fillRect/>
          </a:stretch>
        </p:blipFill>
        <p:spPr>
          <a:xfrm>
            <a:off x="4511040" y="905510"/>
            <a:ext cx="637540" cy="637540"/>
          </a:xfrm>
          <a:prstGeom prst="rect">
            <a:avLst/>
          </a:prstGeom>
        </p:spPr>
      </p:pic>
      <p:sp>
        <p:nvSpPr>
          <p:cNvPr id="14" name="Shape 8"/>
          <p:cNvSpPr/>
          <p:nvPr/>
        </p:nvSpPr>
        <p:spPr>
          <a:xfrm>
            <a:off x="4593273" y="1014730"/>
            <a:ext cx="473075" cy="409575"/>
          </a:xfrm>
          <a:prstGeom prst="rect">
            <a:avLst/>
          </a:prstGeom>
          <a:solidFill>
            <a:srgbClr val="000000">
              <a:alpha val="0"/>
            </a:srgbClr>
          </a:solidFill>
        </p:spPr>
      </p:sp>
      <p:sp>
        <p:nvSpPr>
          <p:cNvPr id="15" name="Text 9"/>
          <p:cNvSpPr/>
          <p:nvPr/>
        </p:nvSpPr>
        <p:spPr>
          <a:xfrm>
            <a:off x="4593273" y="101473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01</a:t>
            </a:r>
            <a:endParaRPr lang="en-US" sz="1600" dirty="0"/>
          </a:p>
        </p:txBody>
      </p:sp>
      <p:pic>
        <p:nvPicPr>
          <p:cNvPr id="16" name="Image 4" descr="https://test-kimi-img.moonshot.cn/pub/slides/slides_tmpl/image/25-05-30-10:45:02-d0shnbk75iks832je210.png"/>
          <p:cNvPicPr>
            <a:picLocks noChangeAspect="1"/>
          </p:cNvPicPr>
          <p:nvPr/>
        </p:nvPicPr>
        <p:blipFill>
          <a:blip r:embed="rId4"/>
          <a:stretch>
            <a:fillRect/>
          </a:stretch>
        </p:blipFill>
        <p:spPr>
          <a:xfrm>
            <a:off x="5041265" y="2932430"/>
            <a:ext cx="637540" cy="637540"/>
          </a:xfrm>
          <a:prstGeom prst="rect">
            <a:avLst/>
          </a:prstGeom>
        </p:spPr>
      </p:pic>
      <p:sp>
        <p:nvSpPr>
          <p:cNvPr id="17" name="Shape 10"/>
          <p:cNvSpPr/>
          <p:nvPr/>
        </p:nvSpPr>
        <p:spPr>
          <a:xfrm>
            <a:off x="5123498" y="3041650"/>
            <a:ext cx="473075" cy="409575"/>
          </a:xfrm>
          <a:prstGeom prst="rect">
            <a:avLst/>
          </a:prstGeom>
          <a:solidFill>
            <a:srgbClr val="000000">
              <a:alpha val="0"/>
            </a:srgbClr>
          </a:solidFill>
        </p:spPr>
      </p:sp>
      <p:sp>
        <p:nvSpPr>
          <p:cNvPr id="18" name="Text 11"/>
          <p:cNvSpPr/>
          <p:nvPr/>
        </p:nvSpPr>
        <p:spPr>
          <a:xfrm>
            <a:off x="5123498" y="304165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02</a:t>
            </a:r>
            <a:endParaRPr lang="en-US" sz="1600" dirty="0"/>
          </a:p>
        </p:txBody>
      </p:sp>
      <p:pic>
        <p:nvPicPr>
          <p:cNvPr id="19" name="Image 5" descr="https://test-kimi-img.moonshot.cn/pub/slides/slides_tmpl/image/25-05-30-10:45:02-d0shnbk75iks832je210.png"/>
          <p:cNvPicPr>
            <a:picLocks noChangeAspect="1"/>
          </p:cNvPicPr>
          <p:nvPr/>
        </p:nvPicPr>
        <p:blipFill>
          <a:blip r:embed="rId4"/>
          <a:stretch>
            <a:fillRect/>
          </a:stretch>
        </p:blipFill>
        <p:spPr>
          <a:xfrm>
            <a:off x="4667250" y="4585335"/>
            <a:ext cx="637540" cy="637540"/>
          </a:xfrm>
          <a:prstGeom prst="rect">
            <a:avLst/>
          </a:prstGeom>
        </p:spPr>
      </p:pic>
      <p:sp>
        <p:nvSpPr>
          <p:cNvPr id="20" name="Shape 12"/>
          <p:cNvSpPr/>
          <p:nvPr/>
        </p:nvSpPr>
        <p:spPr>
          <a:xfrm>
            <a:off x="4749483" y="4694555"/>
            <a:ext cx="473075" cy="409575"/>
          </a:xfrm>
          <a:prstGeom prst="rect">
            <a:avLst/>
          </a:prstGeom>
          <a:solidFill>
            <a:srgbClr val="000000">
              <a:alpha val="0"/>
            </a:srgbClr>
          </a:solidFill>
        </p:spPr>
      </p:sp>
      <p:sp>
        <p:nvSpPr>
          <p:cNvPr id="21" name="Text 13"/>
          <p:cNvSpPr/>
          <p:nvPr/>
        </p:nvSpPr>
        <p:spPr>
          <a:xfrm>
            <a:off x="4749483" y="469455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4:56-d0shna475iks832je200.png"/>
          <p:cNvPicPr>
            <a:picLocks noChangeAspect="1"/>
          </p:cNvPicPr>
          <p:nvPr/>
        </p:nvPicPr>
        <p:blipFill>
          <a:blip r:embed="rId1"/>
          <a:stretch>
            <a:fillRect/>
          </a:stretch>
        </p:blipFill>
        <p:spPr>
          <a:xfrm>
            <a:off x="1438905" y="3306486"/>
            <a:ext cx="1219200" cy="1193800"/>
          </a:xfrm>
          <a:prstGeom prst="rect">
            <a:avLst/>
          </a:prstGeom>
        </p:spPr>
      </p:pic>
      <p:pic>
        <p:nvPicPr>
          <p:cNvPr id="3" name="Image 1" descr="https://test-kimi-img.moonshot.cn/pub/slides/slides_tmpl/image/25-05-30-10:45:02-d0shnbk75iks832je21g.png"/>
          <p:cNvPicPr>
            <a:picLocks noChangeAspect="1"/>
          </p:cNvPicPr>
          <p:nvPr/>
        </p:nvPicPr>
        <p:blipFill>
          <a:blip r:embed="rId2"/>
          <a:srcRect l="45058" r="294" b="33557"/>
          <a:stretch>
            <a:fillRect/>
          </a:stretch>
        </p:blipFill>
        <p:spPr>
          <a:xfrm>
            <a:off x="-3178" y="-1789"/>
            <a:ext cx="12195178" cy="6866415"/>
          </a:xfrm>
          <a:prstGeom prst="rect">
            <a:avLst/>
          </a:prstGeom>
        </p:spPr>
      </p:pic>
      <p:pic>
        <p:nvPicPr>
          <p:cNvPr id="4" name="Image 2" descr="https://test-kimi-img.moonshot.cn/pub/slides/slides_tmpl/image/25-05-30-10:44:56-d0shna475iks832je20g.png"/>
          <p:cNvPicPr>
            <a:picLocks noChangeAspect="1"/>
          </p:cNvPicPr>
          <p:nvPr/>
        </p:nvPicPr>
        <p:blipFill>
          <a:blip r:embed="rId3"/>
          <a:stretch>
            <a:fillRect/>
          </a:stretch>
        </p:blipFill>
        <p:spPr>
          <a:xfrm>
            <a:off x="1583029" y="3128154"/>
            <a:ext cx="9345841" cy="1475659"/>
          </a:xfrm>
          <a:prstGeom prst="rect">
            <a:avLst/>
          </a:prstGeom>
        </p:spPr>
      </p:pic>
      <p:sp>
        <p:nvSpPr>
          <p:cNvPr id="5" name="Shape 0"/>
          <p:cNvSpPr/>
          <p:nvPr/>
        </p:nvSpPr>
        <p:spPr>
          <a:xfrm flipH="1">
            <a:off x="11314843" y="981848"/>
            <a:ext cx="77797" cy="72000"/>
          </a:xfrm>
          <a:prstGeom prst="ellipse">
            <a:avLst/>
          </a:prstGeom>
          <a:solidFill>
            <a:srgbClr val="FFFFFF"/>
          </a:solidFill>
        </p:spPr>
      </p:sp>
      <p:sp>
        <p:nvSpPr>
          <p:cNvPr id="6" name="Text 1"/>
          <p:cNvSpPr/>
          <p:nvPr/>
        </p:nvSpPr>
        <p:spPr>
          <a:xfrm>
            <a:off x="11314843"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7" name="Shape 2"/>
          <p:cNvSpPr/>
          <p:nvPr/>
        </p:nvSpPr>
        <p:spPr>
          <a:xfrm flipH="1">
            <a:off x="11186668" y="981848"/>
            <a:ext cx="77797" cy="72000"/>
          </a:xfrm>
          <a:prstGeom prst="ellipse">
            <a:avLst/>
          </a:prstGeom>
          <a:solidFill>
            <a:srgbClr val="FFFFFF">
              <a:alpha val="56471"/>
            </a:srgbClr>
          </a:solidFill>
        </p:spPr>
      </p:sp>
      <p:sp>
        <p:nvSpPr>
          <p:cNvPr id="8" name="Text 3"/>
          <p:cNvSpPr/>
          <p:nvPr/>
        </p:nvSpPr>
        <p:spPr>
          <a:xfrm>
            <a:off x="11186668"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pic>
        <p:nvPicPr>
          <p:cNvPr id="9" name="Image 3" descr="https://test-kimi-img.moonshot.cn/pub/slides/slides_tmpl/image/25-05-30-10:44:56-d0shna475iks832je20g.png"/>
          <p:cNvPicPr>
            <a:picLocks noChangeAspect="1"/>
          </p:cNvPicPr>
          <p:nvPr/>
        </p:nvPicPr>
        <p:blipFill>
          <a:blip r:embed="rId3"/>
          <a:stretch>
            <a:fillRect/>
          </a:stretch>
        </p:blipFill>
        <p:spPr>
          <a:xfrm>
            <a:off x="650341" y="1534296"/>
            <a:ext cx="9345841" cy="1475659"/>
          </a:xfrm>
          <a:prstGeom prst="rect">
            <a:avLst/>
          </a:prstGeom>
        </p:spPr>
      </p:pic>
      <p:pic>
        <p:nvPicPr>
          <p:cNvPr id="10" name="Image 4" descr="https://test-kimi-img.moonshot.cn/pub/slides/slides_tmpl/image/25-05-30-10:44:56-d0shna475iks832je20g.png"/>
          <p:cNvPicPr>
            <a:picLocks noChangeAspect="1"/>
          </p:cNvPicPr>
          <p:nvPr/>
        </p:nvPicPr>
        <p:blipFill>
          <a:blip r:embed="rId3"/>
          <a:stretch>
            <a:fillRect/>
          </a:stretch>
        </p:blipFill>
        <p:spPr>
          <a:xfrm>
            <a:off x="2918053" y="4729056"/>
            <a:ext cx="9345841" cy="1475659"/>
          </a:xfrm>
          <a:prstGeom prst="rect">
            <a:avLst/>
          </a:prstGeom>
        </p:spPr>
      </p:pic>
      <p:sp>
        <p:nvSpPr>
          <p:cNvPr id="11" name="Shape 4"/>
          <p:cNvSpPr/>
          <p:nvPr/>
        </p:nvSpPr>
        <p:spPr>
          <a:xfrm flipH="1">
            <a:off x="11055654" y="981848"/>
            <a:ext cx="77797" cy="72000"/>
          </a:xfrm>
          <a:prstGeom prst="ellipse">
            <a:avLst/>
          </a:prstGeom>
          <a:solidFill>
            <a:srgbClr val="FFFFFF"/>
          </a:solidFill>
        </p:spPr>
      </p:sp>
      <p:sp>
        <p:nvSpPr>
          <p:cNvPr id="12" name="Text 5"/>
          <p:cNvSpPr/>
          <p:nvPr/>
        </p:nvSpPr>
        <p:spPr>
          <a:xfrm>
            <a:off x="11055654"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3" name="Shape 6"/>
          <p:cNvSpPr/>
          <p:nvPr/>
        </p:nvSpPr>
        <p:spPr>
          <a:xfrm flipH="1">
            <a:off x="10924640" y="981848"/>
            <a:ext cx="77797" cy="72000"/>
          </a:xfrm>
          <a:prstGeom prst="ellipse">
            <a:avLst/>
          </a:prstGeom>
          <a:solidFill>
            <a:srgbClr val="FFFFFF">
              <a:alpha val="56471"/>
            </a:srgbClr>
          </a:solidFill>
        </p:spPr>
      </p:sp>
      <p:sp>
        <p:nvSpPr>
          <p:cNvPr id="14" name="Text 7"/>
          <p:cNvSpPr/>
          <p:nvPr/>
        </p:nvSpPr>
        <p:spPr>
          <a:xfrm>
            <a:off x="10924640" y="981848"/>
            <a:ext cx="77797" cy="72000"/>
          </a:xfrm>
          <a:prstGeom prst="rect">
            <a:avLst/>
          </a:prstGeom>
          <a:noFill/>
        </p:spPr>
        <p:txBody>
          <a:bodyPr wrap="square" lIns="45720" tIns="91440" rIns="91440" bIns="45720" rtlCol="0" anchor="ctr"/>
          <a:lstStyle/>
          <a:p>
            <a:pPr marL="0" indent="0">
              <a:lnSpc>
                <a:spcPct val="100000"/>
              </a:lnSpc>
              <a:buNone/>
            </a:pPr>
            <a:endParaRPr lang="en-US" sz="1600" dirty="0"/>
          </a:p>
        </p:txBody>
      </p:sp>
      <p:sp>
        <p:nvSpPr>
          <p:cNvPr id="15" name="Text 8"/>
          <p:cNvSpPr/>
          <p:nvPr/>
        </p:nvSpPr>
        <p:spPr>
          <a:xfrm>
            <a:off x="1599543" y="1724277"/>
            <a:ext cx="526883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Model</a:t>
            </a:r>
            <a:endParaRPr lang="en-US" sz="1600" dirty="0"/>
          </a:p>
        </p:txBody>
      </p:sp>
      <p:sp>
        <p:nvSpPr>
          <p:cNvPr id="16" name="Text 9"/>
          <p:cNvSpPr/>
          <p:nvPr/>
        </p:nvSpPr>
        <p:spPr>
          <a:xfrm>
            <a:off x="1508259" y="2051994"/>
            <a:ext cx="7796220" cy="423545"/>
          </a:xfrm>
          <a:prstGeom prst="rect">
            <a:avLst/>
          </a:prstGeom>
          <a:noFill/>
        </p:spPr>
        <p:txBody>
          <a:bodyPr wrap="square" lIns="91440" tIns="45720" rIns="91440" bIns="45720" rtlCol="0" anchor="t">
            <a:spAutoFit/>
          </a:bodyPr>
          <a:lstStyle/>
          <a:p>
            <a:pPr marL="0" indent="0" algn="just">
              <a:lnSpc>
                <a:spcPct val="120000"/>
              </a:lnSpc>
              <a:buNone/>
            </a:pPr>
            <a:r>
              <a:rPr lang="en-US" dirty="0">
                <a:solidFill>
                  <a:srgbClr val="FFFFFF"/>
                </a:solidFill>
                <a:latin typeface="MiSans" pitchFamily="34" charset="-122"/>
                <a:ea typeface="MiSans" pitchFamily="34" charset="-122"/>
                <a:cs typeface="MiSans" pitchFamily="34" charset="-120"/>
              </a:rPr>
              <a:t>Model trong MVT cũng quản lý dữ liệu, tương tự như trong MVC.</a:t>
            </a:r>
            <a:endParaRPr lang="en-US" dirty="0"/>
          </a:p>
        </p:txBody>
      </p:sp>
      <p:sp>
        <p:nvSpPr>
          <p:cNvPr id="17" name="Text 10"/>
          <p:cNvSpPr/>
          <p:nvPr/>
        </p:nvSpPr>
        <p:spPr>
          <a:xfrm>
            <a:off x="2552033" y="3296639"/>
            <a:ext cx="486849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View</a:t>
            </a:r>
            <a:endParaRPr lang="en-US" sz="1600" dirty="0"/>
          </a:p>
        </p:txBody>
      </p:sp>
      <p:sp>
        <p:nvSpPr>
          <p:cNvPr id="18" name="Text 11"/>
          <p:cNvSpPr/>
          <p:nvPr/>
        </p:nvSpPr>
        <p:spPr>
          <a:xfrm>
            <a:off x="2460749" y="3624356"/>
            <a:ext cx="7796220" cy="755650"/>
          </a:xfrm>
          <a:prstGeom prst="rect">
            <a:avLst/>
          </a:prstGeom>
          <a:noFill/>
        </p:spPr>
        <p:txBody>
          <a:bodyPr wrap="square" lIns="91440" tIns="45720" rIns="91440" bIns="45720" rtlCol="0" anchor="t">
            <a:spAutoFit/>
          </a:bodyPr>
          <a:lstStyle/>
          <a:p>
            <a:pPr marL="0" indent="0" algn="just">
              <a:lnSpc>
                <a:spcPct val="120000"/>
              </a:lnSpc>
              <a:buNone/>
            </a:pPr>
            <a:r>
              <a:rPr lang="en-US" dirty="0">
                <a:solidFill>
                  <a:srgbClr val="FFFFFF"/>
                </a:solidFill>
                <a:latin typeface="MiSans" pitchFamily="34" charset="-122"/>
                <a:ea typeface="MiSans" pitchFamily="34" charset="-122"/>
                <a:cs typeface="MiSans" pitchFamily="34" charset="-120"/>
              </a:rPr>
              <a:t>View trong MVT có vai trò khác biệt, nó đóng vai trò của Controller trong MVC, quyết định logic xử lý yêu cầu.</a:t>
            </a:r>
            <a:endParaRPr lang="en-US" dirty="0"/>
          </a:p>
        </p:txBody>
      </p:sp>
      <p:sp>
        <p:nvSpPr>
          <p:cNvPr id="19" name="Text 12"/>
          <p:cNvSpPr/>
          <p:nvPr/>
        </p:nvSpPr>
        <p:spPr>
          <a:xfrm>
            <a:off x="3882681" y="4923796"/>
            <a:ext cx="4563692" cy="306784"/>
          </a:xfrm>
          <a:prstGeom prst="rect">
            <a:avLst/>
          </a:prstGeom>
          <a:noFill/>
        </p:spPr>
        <p:txBody>
          <a:bodyPr wrap="square" lIns="0" tIns="0" rIns="0" bIns="0" rtlCol="0" anchor="t">
            <a:spAutoFit/>
          </a:bodyPr>
          <a:lstStyle/>
          <a:p>
            <a:pPr marL="0" indent="0" algn="l">
              <a:lnSpc>
                <a:spcPct val="100000"/>
              </a:lnSpc>
              <a:buNone/>
            </a:pPr>
            <a:r>
              <a:rPr lang="en-US" sz="2000" b="1" dirty="0">
                <a:solidFill>
                  <a:srgbClr val="FBE199"/>
                </a:solidFill>
                <a:latin typeface="MiSans" pitchFamily="34" charset="-122"/>
                <a:ea typeface="MiSans" pitchFamily="34" charset="-122"/>
                <a:cs typeface="MiSans" pitchFamily="34" charset="-120"/>
              </a:rPr>
              <a:t>Mô hình Template</a:t>
            </a:r>
            <a:endParaRPr lang="en-US" sz="1600" dirty="0"/>
          </a:p>
        </p:txBody>
      </p:sp>
      <p:sp>
        <p:nvSpPr>
          <p:cNvPr id="20" name="Text 13"/>
          <p:cNvSpPr/>
          <p:nvPr/>
        </p:nvSpPr>
        <p:spPr>
          <a:xfrm>
            <a:off x="3791397" y="5200712"/>
            <a:ext cx="7720665" cy="755650"/>
          </a:xfrm>
          <a:prstGeom prst="rect">
            <a:avLst/>
          </a:prstGeom>
          <a:noFill/>
        </p:spPr>
        <p:txBody>
          <a:bodyPr wrap="square" lIns="91440" tIns="45720" rIns="91440" bIns="45720" rtlCol="0" anchor="t">
            <a:spAutoFit/>
          </a:bodyPr>
          <a:lstStyle/>
          <a:p>
            <a:pPr marL="0" indent="0" algn="just">
              <a:lnSpc>
                <a:spcPct val="120000"/>
              </a:lnSpc>
              <a:buNone/>
            </a:pPr>
            <a:r>
              <a:rPr lang="en-US" dirty="0">
                <a:solidFill>
                  <a:srgbClr val="FFFFFF"/>
                </a:solidFill>
                <a:latin typeface="MiSans" pitchFamily="34" charset="-122"/>
                <a:ea typeface="MiSans" pitchFamily="34" charset="-122"/>
                <a:cs typeface="MiSans" pitchFamily="34" charset="-120"/>
              </a:rPr>
              <a:t>Template chịu trách nhiệm hiển thị dữ liệu cho người dùng, tương tự như View trong MVC.</a:t>
            </a:r>
            <a:endParaRPr lang="en-US" dirty="0"/>
          </a:p>
        </p:txBody>
      </p:sp>
      <p:sp>
        <p:nvSpPr>
          <p:cNvPr id="21" name="Text 14"/>
          <p:cNvSpPr/>
          <p:nvPr/>
        </p:nvSpPr>
        <p:spPr>
          <a:xfrm>
            <a:off x="542215" y="733281"/>
            <a:ext cx="8152877" cy="833184"/>
          </a:xfrm>
          <a:prstGeom prst="rect">
            <a:avLst/>
          </a:prstGeom>
          <a:noFill/>
        </p:spPr>
        <p:txBody>
          <a:bodyPr wrap="square" lIns="91440" tIns="45720" rIns="91440" bIns="45720" rtlCol="0" anchor="t"/>
          <a:lstStyle/>
          <a:p>
            <a:pPr marL="0" indent="0" algn="l">
              <a:lnSpc>
                <a:spcPct val="100000"/>
              </a:lnSpc>
              <a:buNone/>
            </a:pPr>
            <a:r>
              <a:rPr lang="en-US" sz="4400" b="1" dirty="0">
                <a:solidFill>
                  <a:srgbClr val="FFFFFF"/>
                </a:solidFill>
                <a:latin typeface="MiSans" pitchFamily="34" charset="-122"/>
                <a:ea typeface="MiSans" pitchFamily="34" charset="-122"/>
                <a:cs typeface="MiSans" pitchFamily="34" charset="-120"/>
              </a:rPr>
              <a:t>Mô hình MVT</a:t>
            </a:r>
            <a:endParaRPr lang="en-US" sz="4400" dirty="0"/>
          </a:p>
        </p:txBody>
      </p:sp>
      <p:sp>
        <p:nvSpPr>
          <p:cNvPr id="22" name="Shape 15"/>
          <p:cNvSpPr/>
          <p:nvPr/>
        </p:nvSpPr>
        <p:spPr>
          <a:xfrm>
            <a:off x="691515" y="6181725"/>
            <a:ext cx="0" cy="125730"/>
          </a:xfrm>
          <a:prstGeom prst="line">
            <a:avLst/>
          </a:prstGeom>
          <a:noFill/>
          <a:ln w="12700">
            <a:solidFill>
              <a:srgbClr val="FFFFFF"/>
            </a:solidFill>
            <a:prstDash val="solid"/>
            <a:headEnd type="none"/>
            <a:tailEnd type="none"/>
          </a:ln>
        </p:spPr>
      </p:sp>
      <p:sp>
        <p:nvSpPr>
          <p:cNvPr id="23" name="Shape 16"/>
          <p:cNvSpPr/>
          <p:nvPr/>
        </p:nvSpPr>
        <p:spPr>
          <a:xfrm>
            <a:off x="779780" y="6181725"/>
            <a:ext cx="0" cy="125730"/>
          </a:xfrm>
          <a:prstGeom prst="line">
            <a:avLst/>
          </a:prstGeom>
          <a:noFill/>
          <a:ln w="12700">
            <a:solidFill>
              <a:srgbClr val="FFFFFF"/>
            </a:solidFill>
            <a:prstDash val="solid"/>
            <a:headEnd type="none"/>
            <a:tailEnd type="none"/>
          </a:ln>
        </p:spPr>
      </p:sp>
      <p:sp>
        <p:nvSpPr>
          <p:cNvPr id="24" name="Shape 17"/>
          <p:cNvSpPr/>
          <p:nvPr/>
        </p:nvSpPr>
        <p:spPr>
          <a:xfrm>
            <a:off x="867410" y="6134735"/>
            <a:ext cx="0" cy="220345"/>
          </a:xfrm>
          <a:prstGeom prst="line">
            <a:avLst/>
          </a:prstGeom>
          <a:noFill/>
          <a:ln w="12700">
            <a:solidFill>
              <a:srgbClr val="FFFFFF"/>
            </a:solidFill>
            <a:prstDash val="solid"/>
            <a:headEnd type="none"/>
            <a:tailEnd type="none"/>
          </a:ln>
        </p:spPr>
      </p:sp>
      <p:sp>
        <p:nvSpPr>
          <p:cNvPr id="25" name="Shape 18"/>
          <p:cNvSpPr/>
          <p:nvPr/>
        </p:nvSpPr>
        <p:spPr>
          <a:xfrm>
            <a:off x="955675" y="6181725"/>
            <a:ext cx="0" cy="125730"/>
          </a:xfrm>
          <a:prstGeom prst="line">
            <a:avLst/>
          </a:prstGeom>
          <a:noFill/>
          <a:ln w="12700">
            <a:solidFill>
              <a:srgbClr val="FFFFFF"/>
            </a:solidFill>
            <a:prstDash val="solid"/>
            <a:headEnd type="none"/>
            <a:tailEnd type="none"/>
          </a:ln>
        </p:spPr>
      </p:sp>
      <p:sp>
        <p:nvSpPr>
          <p:cNvPr id="26" name="Shape 19"/>
          <p:cNvSpPr/>
          <p:nvPr/>
        </p:nvSpPr>
        <p:spPr>
          <a:xfrm>
            <a:off x="1043940" y="6181725"/>
            <a:ext cx="0" cy="125730"/>
          </a:xfrm>
          <a:prstGeom prst="line">
            <a:avLst/>
          </a:prstGeom>
          <a:noFill/>
          <a:ln w="12700">
            <a:solidFill>
              <a:srgbClr val="FFFFFF"/>
            </a:solidFill>
            <a:prstDash val="solid"/>
            <a:headEnd type="none"/>
            <a:tailEnd type="none"/>
          </a:ln>
        </p:spPr>
      </p:sp>
      <p:pic>
        <p:nvPicPr>
          <p:cNvPr id="27" name="Image 5" descr="https://test-kimi-img.moonshot.cn/pub/slides/slides_tmpl/image/25-05-30-10:45:02-d0shnbk75iks832je210.png"/>
          <p:cNvPicPr>
            <a:picLocks noChangeAspect="1"/>
          </p:cNvPicPr>
          <p:nvPr/>
        </p:nvPicPr>
        <p:blipFill>
          <a:blip r:embed="rId4"/>
          <a:stretch>
            <a:fillRect/>
          </a:stretch>
        </p:blipFill>
        <p:spPr>
          <a:xfrm>
            <a:off x="801370" y="1965325"/>
            <a:ext cx="637540" cy="637540"/>
          </a:xfrm>
          <a:prstGeom prst="rect">
            <a:avLst/>
          </a:prstGeom>
        </p:spPr>
      </p:pic>
      <p:sp>
        <p:nvSpPr>
          <p:cNvPr id="28" name="Shape 20"/>
          <p:cNvSpPr/>
          <p:nvPr/>
        </p:nvSpPr>
        <p:spPr>
          <a:xfrm>
            <a:off x="883603" y="2074545"/>
            <a:ext cx="473075" cy="409575"/>
          </a:xfrm>
          <a:prstGeom prst="rect">
            <a:avLst/>
          </a:prstGeom>
          <a:solidFill>
            <a:srgbClr val="000000">
              <a:alpha val="0"/>
            </a:srgbClr>
          </a:solidFill>
        </p:spPr>
      </p:sp>
      <p:sp>
        <p:nvSpPr>
          <p:cNvPr id="29" name="Text 21"/>
          <p:cNvSpPr/>
          <p:nvPr/>
        </p:nvSpPr>
        <p:spPr>
          <a:xfrm>
            <a:off x="883603" y="207454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01</a:t>
            </a:r>
            <a:endParaRPr lang="en-US" sz="1600" dirty="0"/>
          </a:p>
        </p:txBody>
      </p:sp>
      <p:pic>
        <p:nvPicPr>
          <p:cNvPr id="30" name="Image 6" descr="https://test-kimi-img.moonshot.cn/pub/slides/slides_tmpl/image/25-05-30-10:45:02-d0shnbk75iks832je210.png"/>
          <p:cNvPicPr>
            <a:picLocks noChangeAspect="1"/>
          </p:cNvPicPr>
          <p:nvPr/>
        </p:nvPicPr>
        <p:blipFill>
          <a:blip r:embed="rId4"/>
          <a:stretch>
            <a:fillRect/>
          </a:stretch>
        </p:blipFill>
        <p:spPr>
          <a:xfrm>
            <a:off x="1798320" y="3571240"/>
            <a:ext cx="637540" cy="637540"/>
          </a:xfrm>
          <a:prstGeom prst="rect">
            <a:avLst/>
          </a:prstGeom>
        </p:spPr>
      </p:pic>
      <p:sp>
        <p:nvSpPr>
          <p:cNvPr id="31" name="Shape 22"/>
          <p:cNvSpPr/>
          <p:nvPr/>
        </p:nvSpPr>
        <p:spPr>
          <a:xfrm>
            <a:off x="1880553" y="3680460"/>
            <a:ext cx="473075" cy="409575"/>
          </a:xfrm>
          <a:prstGeom prst="rect">
            <a:avLst/>
          </a:prstGeom>
          <a:solidFill>
            <a:srgbClr val="000000">
              <a:alpha val="0"/>
            </a:srgbClr>
          </a:solidFill>
        </p:spPr>
      </p:sp>
      <p:sp>
        <p:nvSpPr>
          <p:cNvPr id="32" name="Text 23"/>
          <p:cNvSpPr/>
          <p:nvPr/>
        </p:nvSpPr>
        <p:spPr>
          <a:xfrm>
            <a:off x="1880553" y="3680460"/>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02</a:t>
            </a:r>
            <a:endParaRPr lang="en-US" sz="1600" dirty="0"/>
          </a:p>
        </p:txBody>
      </p:sp>
      <p:pic>
        <p:nvPicPr>
          <p:cNvPr id="33" name="Image 7" descr="https://test-kimi-img.moonshot.cn/pub/slides/slides_tmpl/image/25-05-30-10:45:02-d0shnbk75iks832je210.png"/>
          <p:cNvPicPr>
            <a:picLocks noChangeAspect="1"/>
          </p:cNvPicPr>
          <p:nvPr/>
        </p:nvPicPr>
        <p:blipFill>
          <a:blip r:embed="rId4"/>
          <a:stretch>
            <a:fillRect/>
          </a:stretch>
        </p:blipFill>
        <p:spPr>
          <a:xfrm>
            <a:off x="3121025" y="5180965"/>
            <a:ext cx="637540" cy="637540"/>
          </a:xfrm>
          <a:prstGeom prst="rect">
            <a:avLst/>
          </a:prstGeom>
        </p:spPr>
      </p:pic>
      <p:sp>
        <p:nvSpPr>
          <p:cNvPr id="34" name="Shape 24"/>
          <p:cNvSpPr/>
          <p:nvPr/>
        </p:nvSpPr>
        <p:spPr>
          <a:xfrm>
            <a:off x="3203258" y="5290185"/>
            <a:ext cx="473075" cy="409575"/>
          </a:xfrm>
          <a:prstGeom prst="rect">
            <a:avLst/>
          </a:prstGeom>
          <a:solidFill>
            <a:srgbClr val="000000">
              <a:alpha val="0"/>
            </a:srgbClr>
          </a:solidFill>
        </p:spPr>
      </p:sp>
      <p:sp>
        <p:nvSpPr>
          <p:cNvPr id="35" name="Text 25"/>
          <p:cNvSpPr/>
          <p:nvPr/>
        </p:nvSpPr>
        <p:spPr>
          <a:xfrm>
            <a:off x="3203258" y="5290185"/>
            <a:ext cx="473075" cy="409575"/>
          </a:xfrm>
          <a:prstGeom prst="rect">
            <a:avLst/>
          </a:prstGeom>
          <a:noFill/>
        </p:spPr>
        <p:txBody>
          <a:bodyPr wrap="square" lIns="0" tIns="0" rIns="0" bIns="0" rtlCol="0" anchor="t"/>
          <a:lstStyle/>
          <a:p>
            <a:pPr marL="0" indent="0" algn="ctr">
              <a:lnSpc>
                <a:spcPct val="110000"/>
              </a:lnSpc>
              <a:buNone/>
            </a:pPr>
            <a:r>
              <a:rPr lang="en-US" sz="2400" dirty="0">
                <a:solidFill>
                  <a:srgbClr val="F8D089"/>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3:42-d0shmnk75iks832je1e0.png"/>
          <p:cNvPicPr>
            <a:picLocks noChangeAspect="1"/>
          </p:cNvPicPr>
          <p:nvPr/>
        </p:nvPicPr>
        <p:blipFill>
          <a:blip r:embed="rId1"/>
          <a:srcRect l="6932" t="33896" r="28768" b="8951"/>
          <a:stretch>
            <a:fillRect/>
          </a:stretch>
        </p:blipFill>
        <p:spPr>
          <a:xfrm>
            <a:off x="0" y="251"/>
            <a:ext cx="12191999" cy="6864626"/>
          </a:xfrm>
          <a:prstGeom prst="rect">
            <a:avLst/>
          </a:prstGeom>
        </p:spPr>
      </p:pic>
      <p:sp>
        <p:nvSpPr>
          <p:cNvPr id="3" name="Text 0"/>
          <p:cNvSpPr/>
          <p:nvPr/>
        </p:nvSpPr>
        <p:spPr>
          <a:xfrm>
            <a:off x="4251325" y="3375025"/>
            <a:ext cx="4023995" cy="2215515"/>
          </a:xfrm>
          <a:prstGeom prst="rect">
            <a:avLst/>
          </a:prstGeom>
          <a:noFill/>
        </p:spPr>
        <p:txBody>
          <a:bodyPr wrap="square" lIns="0" tIns="0" rIns="0" bIns="0" rtlCol="0" anchor="t">
            <a:spAutoFit/>
          </a:bodyPr>
          <a:lstStyle/>
          <a:p>
            <a:pPr marL="0" indent="0" algn="ctr">
              <a:lnSpc>
                <a:spcPct val="100000"/>
              </a:lnSpc>
              <a:buNone/>
            </a:pPr>
            <a:r>
              <a:rPr lang="en-US" sz="4800" dirty="0">
                <a:solidFill>
                  <a:schemeClr val="tx1"/>
                </a:solidFill>
                <a:latin typeface="MiSans" pitchFamily="34" charset="-122"/>
                <a:ea typeface="MiSans" pitchFamily="34" charset="-122"/>
                <a:cs typeface="MiSans" pitchFamily="34" charset="-120"/>
              </a:rPr>
              <a:t>Các tính năng chính của Django</a:t>
            </a:r>
            <a:endParaRPr lang="en-US" sz="4800" dirty="0">
              <a:solidFill>
                <a:schemeClr val="tx1"/>
              </a:solidFill>
              <a:latin typeface="MiSans" pitchFamily="34" charset="-122"/>
              <a:ea typeface="MiSans" pitchFamily="34" charset="-122"/>
              <a:cs typeface="MiSans" pitchFamily="34" charset="-120"/>
            </a:endParaRPr>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sp>
      <p:sp>
        <p:nvSpPr>
          <p:cNvPr id="9" name="Shape 6"/>
          <p:cNvSpPr/>
          <p:nvPr/>
        </p:nvSpPr>
        <p:spPr>
          <a:xfrm>
            <a:off x="5101273" y="1383665"/>
            <a:ext cx="2284095" cy="2335530"/>
          </a:xfrm>
          <a:prstGeom prst="rect">
            <a:avLst/>
          </a:prstGeom>
          <a:solidFill>
            <a:srgbClr val="000000">
              <a:alpha val="0"/>
            </a:srgbClr>
          </a:solidFill>
          <a:effectLst>
            <a:outerShdw blurRad="50800" dist="26941" dir="2700000" algn="bl" rotWithShape="0">
              <a:srgbClr val="000000">
                <a:alpha val="40000"/>
              </a:srgbClr>
            </a:outerShdw>
          </a:effectLst>
        </p:spPr>
      </p:sp>
      <p:sp>
        <p:nvSpPr>
          <p:cNvPr id="10" name="Text 7"/>
          <p:cNvSpPr/>
          <p:nvPr/>
        </p:nvSpPr>
        <p:spPr>
          <a:xfrm>
            <a:off x="5101273" y="1383665"/>
            <a:ext cx="2284095" cy="2335530"/>
          </a:xfrm>
          <a:prstGeom prst="rect">
            <a:avLst/>
          </a:prstGeom>
          <a:noFill/>
        </p:spPr>
        <p:txBody>
          <a:bodyPr wrap="square" lIns="0" tIns="0" rIns="0" bIns="0" rtlCol="0" anchor="t"/>
          <a:lstStyle/>
          <a:p>
            <a:pPr marL="0" indent="0" algn="ctr">
              <a:lnSpc>
                <a:spcPct val="110000"/>
              </a:lnSpc>
              <a:buNone/>
            </a:pPr>
            <a:r>
              <a:rPr lang="en-US" sz="13800" dirty="0">
                <a:solidFill>
                  <a:srgbClr val="000000"/>
                </a:solidFill>
                <a:latin typeface="MiSans" pitchFamily="34" charset="-122"/>
                <a:ea typeface="MiSans" pitchFamily="34" charset="-122"/>
                <a:cs typeface="MiSans" pitchFamily="34" charset="-120"/>
              </a:rPr>
              <a:t>03</a:t>
            </a:r>
            <a:endParaRPr lang="en-US" sz="1600" dirty="0"/>
          </a:p>
        </p:txBody>
      </p:sp>
    </p:spTree>
  </p:cSld>
  <p:clrMapOvr>
    <a:masterClrMapping/>
  </p:clrMapOvr>
</p:sld>
</file>

<file path=ppt/tags/tag1.xml><?xml version="1.0" encoding="utf-8"?>
<p:tagLst xmlns:p="http://schemas.openxmlformats.org/presentationml/2006/main">
  <p:tag name="TABLE_ENDDRAG_ORIGIN_RECT" val="825*176"/>
  <p:tag name="TABLE_ENDDRAG_RECT" val="67*210*825*176"/>
</p:tagLst>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Theme">
  <a:themeElements>
    <a:clrScheme name="Custom">
      <a:dk1>
        <a:srgbClr val="000000"/>
      </a:dk1>
      <a:lt1>
        <a:srgbClr val="FFFFFF"/>
      </a:lt1>
      <a:dk2>
        <a:srgbClr val="333333"/>
      </a:dk2>
      <a:lt2>
        <a:srgbClr val="EEEEEE"/>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5754</Words>
  <Application>WPS Presentation</Application>
  <PresentationFormat>On-screen Show (16:9)</PresentationFormat>
  <Paragraphs>346</Paragraphs>
  <Slides>24</Slides>
  <Notes>24</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24</vt:i4>
      </vt:variant>
    </vt:vector>
  </HeadingPairs>
  <TitlesOfParts>
    <vt:vector size="35" baseType="lpstr">
      <vt:lpstr>Arial</vt:lpstr>
      <vt:lpstr>SimSun</vt:lpstr>
      <vt:lpstr>Wingdings</vt:lpstr>
      <vt:lpstr>MiSans</vt:lpstr>
      <vt:lpstr>MiSans</vt:lpstr>
      <vt:lpstr>Calibri</vt:lpstr>
      <vt:lpstr>Microsoft YaHei</vt:lpstr>
      <vt:lpstr>Arial Unicode MS</vt:lpstr>
      <vt:lpstr>等线</vt:lpstr>
      <vt:lpstr>Custom Theme</vt:lpstr>
      <vt:lpstr>1_Custom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Đạt Tấn</cp:lastModifiedBy>
  <cp:revision>7</cp:revision>
  <dcterms:created xsi:type="dcterms:W3CDTF">2025-06-15T16:44:00Z</dcterms:created>
  <dcterms:modified xsi:type="dcterms:W3CDTF">2025-06-18T06:04:23Z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93F70DCA90F849B58336CC06125CCA06_12</vt:lpwstr>
  </property>
  <property fmtid="{D5CDD505-2E9C-101B-9397-08002B2CF9AE}" pid="3" name="KSOProductBuildVer">
    <vt:lpwstr>1033-12.2.0.21546</vt:lpwstr>
  </property>
</Properties>
</file>